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257" r:id="rId3"/>
    <p:sldId id="258" r:id="rId4"/>
    <p:sldId id="260" r:id="rId5"/>
    <p:sldId id="259" r:id="rId6"/>
    <p:sldId id="261" r:id="rId7"/>
    <p:sldId id="262" r:id="rId8"/>
    <p:sldId id="270" r:id="rId9"/>
    <p:sldId id="273" r:id="rId10"/>
    <p:sldId id="274" r:id="rId11"/>
    <p:sldId id="275" r:id="rId12"/>
    <p:sldId id="267" r:id="rId13"/>
    <p:sldId id="264" r:id="rId14"/>
    <p:sldId id="265" r:id="rId15"/>
    <p:sldId id="266" r:id="rId16"/>
    <p:sldId id="268" r:id="rId17"/>
    <p:sldId id="279" r:id="rId18"/>
    <p:sldId id="280" r:id="rId19"/>
    <p:sldId id="281" r:id="rId20"/>
    <p:sldId id="282" r:id="rId21"/>
    <p:sldId id="283" r:id="rId22"/>
    <p:sldId id="284" r:id="rId23"/>
    <p:sldId id="285" r:id="rId24"/>
    <p:sldId id="286" r:id="rId25"/>
    <p:sldId id="287" r:id="rId26"/>
    <p:sldId id="288" r:id="rId27"/>
    <p:sldId id="289" r:id="rId28"/>
    <p:sldId id="276" r:id="rId29"/>
    <p:sldId id="291" r:id="rId30"/>
    <p:sldId id="292" r:id="rId31"/>
    <p:sldId id="293" r:id="rId32"/>
    <p:sldId id="294" r:id="rId33"/>
    <p:sldId id="295" r:id="rId34"/>
    <p:sldId id="296" r:id="rId35"/>
    <p:sldId id="277" r:id="rId36"/>
    <p:sldId id="304" r:id="rId37"/>
    <p:sldId id="278" r:id="rId38"/>
    <p:sldId id="297" r:id="rId39"/>
    <p:sldId id="298" r:id="rId40"/>
    <p:sldId id="299" r:id="rId41"/>
    <p:sldId id="300" r:id="rId42"/>
    <p:sldId id="305" r:id="rId43"/>
    <p:sldId id="306" r:id="rId44"/>
    <p:sldId id="307" r:id="rId45"/>
    <p:sldId id="308" r:id="rId46"/>
    <p:sldId id="290" r:id="rId47"/>
    <p:sldId id="269" r:id="rId48"/>
    <p:sldId id="271" r:id="rId49"/>
    <p:sldId id="272" r:id="rId50"/>
    <p:sldId id="26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1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0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EE5AF-4890-44E0-B763-57C99866CB46}" type="datetimeFigureOut">
              <a:rPr lang="en-US" smtClean="0"/>
              <a:t>12/29/2021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1B533-7059-433E-A2F0-F8416FA79972}" type="slidenum">
              <a:rPr lang="en-US" smtClean="0"/>
              <a:t>‹#›</a:t>
            </a:fld>
            <a:endParaRPr lang="en-US"/>
          </a:p>
        </p:txBody>
      </p:sp>
    </p:spTree>
    <p:extLst>
      <p:ext uri="{BB962C8B-B14F-4D97-AF65-F5344CB8AC3E}">
        <p14:creationId xmlns:p14="http://schemas.microsoft.com/office/powerpoint/2010/main" val="3553260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4E16075-7608-450C-8160-C7132DDDB480}" type="datetime1">
              <a:rPr lang="en-US" smtClean="0"/>
              <a:t>12/29/2021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Fulcrum Digital </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87D3158-7153-4627-9C95-5CC782A5F25F}" type="datetime1">
              <a:rPr lang="en-US" smtClean="0"/>
              <a:t>12/29/2021</a:t>
            </a:fld>
            <a:endParaRPr lang="en-US" dirty="0"/>
          </a:p>
        </p:txBody>
      </p:sp>
      <p:sp>
        <p:nvSpPr>
          <p:cNvPr id="6" name="Footer Placeholder 5"/>
          <p:cNvSpPr>
            <a:spLocks noGrp="1"/>
          </p:cNvSpPr>
          <p:nvPr>
            <p:ph type="ftr" sz="quarter" idx="11"/>
          </p:nvPr>
        </p:nvSpPr>
        <p:spPr/>
        <p:txBody>
          <a:bodyPr/>
          <a:lstStyle/>
          <a:p>
            <a:r>
              <a:rPr lang="en-US"/>
              <a:t>Fulcrum Digital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4B2C3B0-EC61-4307-ADE2-BF2D29ABEB3E}" type="datetime1">
              <a:rPr lang="en-US" smtClean="0"/>
              <a:t>12/29/2021</a:t>
            </a:fld>
            <a:endParaRPr lang="en-US" dirty="0"/>
          </a:p>
        </p:txBody>
      </p:sp>
      <p:sp>
        <p:nvSpPr>
          <p:cNvPr id="5" name="Footer Placeholder 4"/>
          <p:cNvSpPr>
            <a:spLocks noGrp="1"/>
          </p:cNvSpPr>
          <p:nvPr>
            <p:ph type="ftr" sz="quarter" idx="11"/>
          </p:nvPr>
        </p:nvSpPr>
        <p:spPr/>
        <p:txBody>
          <a:bodyPr/>
          <a:lstStyle/>
          <a:p>
            <a:r>
              <a:rPr lang="en-US"/>
              <a:t>Fulcrum Digital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5801F20-1E34-4764-A3FF-9ACF5DFC95B6}" type="datetime1">
              <a:rPr lang="en-US" smtClean="0"/>
              <a:t>12/29/2021</a:t>
            </a:fld>
            <a:endParaRPr lang="en-US" dirty="0"/>
          </a:p>
        </p:txBody>
      </p:sp>
      <p:sp>
        <p:nvSpPr>
          <p:cNvPr id="5" name="Footer Placeholder 4"/>
          <p:cNvSpPr>
            <a:spLocks noGrp="1"/>
          </p:cNvSpPr>
          <p:nvPr>
            <p:ph type="ftr" sz="quarter" idx="11"/>
          </p:nvPr>
        </p:nvSpPr>
        <p:spPr/>
        <p:txBody>
          <a:bodyPr/>
          <a:lstStyle/>
          <a:p>
            <a:r>
              <a:rPr lang="en-US"/>
              <a:t>Fulcrum Digital </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C6D4C3-F9FF-42E2-83E8-32B7B6A8C748}" type="datetime1">
              <a:rPr lang="en-US" smtClean="0"/>
              <a:t>12/29/2021</a:t>
            </a:fld>
            <a:endParaRPr lang="en-US" dirty="0"/>
          </a:p>
        </p:txBody>
      </p:sp>
      <p:sp>
        <p:nvSpPr>
          <p:cNvPr id="5" name="Footer Placeholder 4"/>
          <p:cNvSpPr>
            <a:spLocks noGrp="1"/>
          </p:cNvSpPr>
          <p:nvPr>
            <p:ph type="ftr" sz="quarter" idx="11"/>
          </p:nvPr>
        </p:nvSpPr>
        <p:spPr/>
        <p:txBody>
          <a:bodyPr/>
          <a:lstStyle/>
          <a:p>
            <a:r>
              <a:rPr lang="en-US"/>
              <a:t>Fulcrum Digital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0610C12-8CD1-44E5-A73D-2EFA2DD2905F}" type="datetime1">
              <a:rPr lang="en-US" smtClean="0"/>
              <a:t>12/29/2021</a:t>
            </a:fld>
            <a:endParaRPr lang="en-US" dirty="0"/>
          </a:p>
        </p:txBody>
      </p:sp>
      <p:sp>
        <p:nvSpPr>
          <p:cNvPr id="8" name="Footer Placeholder 7"/>
          <p:cNvSpPr>
            <a:spLocks noGrp="1"/>
          </p:cNvSpPr>
          <p:nvPr>
            <p:ph type="ftr" sz="quarter" idx="11"/>
          </p:nvPr>
        </p:nvSpPr>
        <p:spPr/>
        <p:txBody>
          <a:bodyPr/>
          <a:lstStyle/>
          <a:p>
            <a:r>
              <a:rPr lang="en-US"/>
              <a:t>Fulcrum Digital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8991E8F-A905-43E2-8DA5-C12D5189219D}" type="datetime1">
              <a:rPr lang="en-US" smtClean="0"/>
              <a:t>12/29/2021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Fulcrum Digital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FBFCD5E-EF30-4714-9DC3-39F1A7790D57}" type="datetime1">
              <a:rPr lang="en-US" smtClean="0"/>
              <a:t>12/29/2021</a:t>
            </a:fld>
            <a:endParaRPr lang="en-US" dirty="0"/>
          </a:p>
        </p:txBody>
      </p:sp>
      <p:sp>
        <p:nvSpPr>
          <p:cNvPr id="5" name="Footer Placeholder 4"/>
          <p:cNvSpPr>
            <a:spLocks noGrp="1"/>
          </p:cNvSpPr>
          <p:nvPr>
            <p:ph type="ftr" sz="quarter" idx="11"/>
          </p:nvPr>
        </p:nvSpPr>
        <p:spPr/>
        <p:txBody>
          <a:bodyPr/>
          <a:lstStyle/>
          <a:p>
            <a:r>
              <a:rPr lang="en-US"/>
              <a:t>Fulcrum Digital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C7EF82D-3BC0-46C9-9E31-B31EC344D247}" type="datetime1">
              <a:rPr lang="en-US" smtClean="0"/>
              <a:t>12/29/2021</a:t>
            </a:fld>
            <a:endParaRPr lang="en-US" dirty="0"/>
          </a:p>
        </p:txBody>
      </p:sp>
      <p:sp>
        <p:nvSpPr>
          <p:cNvPr id="5" name="Footer Placeholder 4"/>
          <p:cNvSpPr>
            <a:spLocks noGrp="1"/>
          </p:cNvSpPr>
          <p:nvPr>
            <p:ph type="ftr" sz="quarter" idx="11"/>
          </p:nvPr>
        </p:nvSpPr>
        <p:spPr/>
        <p:txBody>
          <a:bodyPr/>
          <a:lstStyle/>
          <a:p>
            <a:r>
              <a:rPr lang="en-US"/>
              <a:t>Fulcrum Digital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F471A7-0822-494E-BF22-818F2331C947}" type="datetime1">
              <a:rPr lang="en-US" smtClean="0"/>
              <a:t>12/29/2021</a:t>
            </a:fld>
            <a:endParaRPr lang="en-US" dirty="0"/>
          </a:p>
        </p:txBody>
      </p:sp>
      <p:sp>
        <p:nvSpPr>
          <p:cNvPr id="5" name="Footer Placeholder 4"/>
          <p:cNvSpPr>
            <a:spLocks noGrp="1"/>
          </p:cNvSpPr>
          <p:nvPr>
            <p:ph type="ftr" sz="quarter" idx="11"/>
          </p:nvPr>
        </p:nvSpPr>
        <p:spPr/>
        <p:txBody>
          <a:bodyPr/>
          <a:lstStyle/>
          <a:p>
            <a:r>
              <a:rPr lang="en-US"/>
              <a:t>Fulcrum Digital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EC3B2A3-350D-40BE-A278-ED226ACFA4EB}" type="datetime1">
              <a:rPr lang="en-US" smtClean="0"/>
              <a:t>12/29/2021</a:t>
            </a:fld>
            <a:endParaRPr lang="en-US" dirty="0"/>
          </a:p>
        </p:txBody>
      </p:sp>
      <p:sp>
        <p:nvSpPr>
          <p:cNvPr id="5" name="Footer Placeholder 4"/>
          <p:cNvSpPr>
            <a:spLocks noGrp="1"/>
          </p:cNvSpPr>
          <p:nvPr>
            <p:ph type="ftr" sz="quarter" idx="11"/>
          </p:nvPr>
        </p:nvSpPr>
        <p:spPr/>
        <p:txBody>
          <a:bodyPr/>
          <a:lstStyle/>
          <a:p>
            <a:r>
              <a:rPr lang="en-US"/>
              <a:t>Fulcrum Digital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977B32-FEB8-4CCD-9E19-27F6B500E768}" type="datetime1">
              <a:rPr lang="en-US" smtClean="0"/>
              <a:t>12/29/2021</a:t>
            </a:fld>
            <a:endParaRPr lang="en-US" dirty="0"/>
          </a:p>
        </p:txBody>
      </p:sp>
      <p:sp>
        <p:nvSpPr>
          <p:cNvPr id="6" name="Footer Placeholder 5"/>
          <p:cNvSpPr>
            <a:spLocks noGrp="1"/>
          </p:cNvSpPr>
          <p:nvPr>
            <p:ph type="ftr" sz="quarter" idx="11"/>
          </p:nvPr>
        </p:nvSpPr>
        <p:spPr/>
        <p:txBody>
          <a:bodyPr/>
          <a:lstStyle/>
          <a:p>
            <a:r>
              <a:rPr lang="en-US"/>
              <a:t>Fulcrum Digital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A09C5F-C9A7-42D2-A9E1-13C084033841}" type="datetime1">
              <a:rPr lang="en-US" smtClean="0"/>
              <a:t>12/29/2021</a:t>
            </a:fld>
            <a:endParaRPr lang="en-US" dirty="0"/>
          </a:p>
        </p:txBody>
      </p:sp>
      <p:sp>
        <p:nvSpPr>
          <p:cNvPr id="8" name="Footer Placeholder 7"/>
          <p:cNvSpPr>
            <a:spLocks noGrp="1"/>
          </p:cNvSpPr>
          <p:nvPr>
            <p:ph type="ftr" sz="quarter" idx="11"/>
          </p:nvPr>
        </p:nvSpPr>
        <p:spPr/>
        <p:txBody>
          <a:bodyPr/>
          <a:lstStyle/>
          <a:p>
            <a:r>
              <a:rPr lang="en-US"/>
              <a:t>Fulcrum Digital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EA50F1-3CAA-4C7E-8E2D-71E44D1FB6CA}" type="datetime1">
              <a:rPr lang="en-US" smtClean="0"/>
              <a:t>12/29/2021</a:t>
            </a:fld>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7EBDB4-D404-423B-AD3E-A7396F4F408E}" type="datetime1">
              <a:rPr lang="en-US" smtClean="0"/>
              <a:t>12/29/2021</a:t>
            </a:fld>
            <a:endParaRPr lang="en-US" dirty="0"/>
          </a:p>
        </p:txBody>
      </p:sp>
      <p:sp>
        <p:nvSpPr>
          <p:cNvPr id="3" name="Footer Placeholder 2"/>
          <p:cNvSpPr>
            <a:spLocks noGrp="1"/>
          </p:cNvSpPr>
          <p:nvPr>
            <p:ph type="ftr" sz="quarter" idx="11"/>
          </p:nvPr>
        </p:nvSpPr>
        <p:spPr/>
        <p:txBody>
          <a:bodyPr/>
          <a:lstStyle/>
          <a:p>
            <a:r>
              <a:rPr lang="en-US"/>
              <a:t>Fulcrum Digital </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F622C31-A4DA-41F4-AF8E-A0A1084632A3}" type="datetime1">
              <a:rPr lang="en-US" smtClean="0"/>
              <a:t>12/29/2021</a:t>
            </a:fld>
            <a:endParaRPr lang="en-US" dirty="0"/>
          </a:p>
        </p:txBody>
      </p:sp>
      <p:sp>
        <p:nvSpPr>
          <p:cNvPr id="6" name="Footer Placeholder 5"/>
          <p:cNvSpPr>
            <a:spLocks noGrp="1"/>
          </p:cNvSpPr>
          <p:nvPr>
            <p:ph type="ftr" sz="quarter" idx="11"/>
          </p:nvPr>
        </p:nvSpPr>
        <p:spPr/>
        <p:txBody>
          <a:bodyPr/>
          <a:lstStyle/>
          <a:p>
            <a:r>
              <a:rPr lang="en-US"/>
              <a:t>Fulcrum Digital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FFC873C-657E-47ED-A943-C259903B2E91}" type="datetime1">
              <a:rPr lang="en-US" smtClean="0"/>
              <a:t>12/29/2021</a:t>
            </a:fld>
            <a:endParaRPr lang="en-US" dirty="0"/>
          </a:p>
        </p:txBody>
      </p:sp>
      <p:sp>
        <p:nvSpPr>
          <p:cNvPr id="6" name="Footer Placeholder 5"/>
          <p:cNvSpPr>
            <a:spLocks noGrp="1"/>
          </p:cNvSpPr>
          <p:nvPr>
            <p:ph type="ftr" sz="quarter" idx="11"/>
          </p:nvPr>
        </p:nvSpPr>
        <p:spPr/>
        <p:txBody>
          <a:bodyPr/>
          <a:lstStyle/>
          <a:p>
            <a:r>
              <a:rPr lang="en-US"/>
              <a:t>Fulcrum Digital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3EA2D5B-1A59-4B3C-9219-43860D94F8AF}" type="datetime1">
              <a:rPr lang="en-US" smtClean="0"/>
              <a:t>12/29/2021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Fulcrum Digital </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ebp"/><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webp"/><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jpg"/><Relationship Id="rId4" Type="http://schemas.microsoft.com/office/2007/relationships/hdphoto" Target="../media/hdphoto2.wdp"/><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lexa/alexa-skills-kit-" TargetMode="External"/><Relationship Id="rId13" Type="http://schemas.microsoft.com/office/2007/relationships/hdphoto" Target="../media/hdphoto2.wdp"/><Relationship Id="rId3" Type="http://schemas.openxmlformats.org/officeDocument/2006/relationships/hyperlink" Target="https://github.com/technotablet/alexa-course-custom-skill" TargetMode="External"/><Relationship Id="rId7" Type="http://schemas.openxmlformats.org/officeDocument/2006/relationships/hyperlink" Target="https://developer.amazon.com/docs/custom-skills/standard-built-in-intents.html" TargetMode="External"/><Relationship Id="rId12" Type="http://schemas.openxmlformats.org/officeDocument/2006/relationships/image" Target="../media/image16.png"/><Relationship Id="rId2" Type="http://schemas.openxmlformats.org/officeDocument/2006/relationships/hyperlink" Target="https://github.com/technotablet/alexa-course-custom-skill.git" TargetMode="External"/><Relationship Id="rId1" Type="http://schemas.openxmlformats.org/officeDocument/2006/relationships/slideLayout" Target="../slideLayouts/slideLayout2.xml"/><Relationship Id="rId6" Type="http://schemas.openxmlformats.org/officeDocument/2006/relationships/hyperlink" Target="https://developer.amazon.com/docs/custom-skills/slot-type-reference.html" TargetMode="External"/><Relationship Id="rId11" Type="http://schemas.openxmlformats.org/officeDocument/2006/relationships/image" Target="../media/image15.png"/><Relationship Id="rId5" Type="http://schemas.openxmlformats.org/officeDocument/2006/relationships/hyperlink" Target="http://docs.aws.amazon.com/AmazonS3/latest/API/" TargetMode="External"/><Relationship Id="rId10" Type="http://schemas.openxmlformats.org/officeDocument/2006/relationships/hyperlink" Target="https://en.wikipedia.org/wiki/List_of_tz_database_time_zones" TargetMode="External"/><Relationship Id="rId4" Type="http://schemas.openxmlformats.org/officeDocument/2006/relationships/hyperlink" Target="https://vivekk.com/teach-alexa-cs" TargetMode="External"/><Relationship Id="rId9" Type="http://schemas.openxmlformats.org/officeDocument/2006/relationships/hyperlink" Target="https://developers.google.com/maps/documentation/directions/int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6.png"/><Relationship Id="rId7"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veloper.amazon.com/alexa/console/ask"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9.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47.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48.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50.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53.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57.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61.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6.png"/><Relationship Id="rId7" Type="http://schemas.openxmlformats.org/officeDocument/2006/relationships/image" Target="../media/image6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6.png"/><Relationship Id="rId7" Type="http://schemas.openxmlformats.org/officeDocument/2006/relationships/image" Target="../media/image7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82.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amazon.com/en-US/docs/alexa/custom-skills/understanding-custom-skills.html" TargetMode="External"/><Relationship Id="rId2" Type="http://schemas.openxmlformats.org/officeDocument/2006/relationships/hyperlink" Target="https://chatbotsmagazine.com/how-does-alexa-skills-works-82a7e93dea04" TargetMode="External"/><Relationship Id="rId1" Type="http://schemas.openxmlformats.org/officeDocument/2006/relationships/slideLayout" Target="../slideLayouts/slideLayout2.xml"/><Relationship Id="rId5" Type="http://schemas.openxmlformats.org/officeDocument/2006/relationships/hyperlink" Target="https://fulcrumdigital.udemy.com/course/build-your-rad-personal-assistant-with-amazon-alexa-custom-skills/" TargetMode="External"/><Relationship Id="rId4" Type="http://schemas.openxmlformats.org/officeDocument/2006/relationships/hyperlink" Target="https://www.deligence.com/blog/benefit-from-developing-an-alexa-skil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1800" y="1672280"/>
            <a:ext cx="9365306" cy="2677648"/>
          </a:xfrm>
        </p:spPr>
        <p:txBody>
          <a:bodyPr/>
          <a:lstStyle/>
          <a:p>
            <a:r>
              <a:rPr lang="en-US" dirty="0">
                <a:effectLst>
                  <a:outerShdw blurRad="38100" dist="38100" dir="2700000" algn="tl">
                    <a:srgbClr val="000000">
                      <a:alpha val="43137"/>
                    </a:srgbClr>
                  </a:outerShdw>
                </a:effectLst>
              </a:rPr>
              <a:t>Alexa Skills-</a:t>
            </a:r>
            <a:br>
              <a:rPr lang="en-US" dirty="0">
                <a:effectLst>
                  <a:outerShdw blurRad="38100" dist="38100" dir="2700000" algn="tl">
                    <a:srgbClr val="000000">
                      <a:alpha val="43137"/>
                    </a:srgbClr>
                  </a:outerShdw>
                </a:effectLst>
              </a:rPr>
            </a:br>
            <a:r>
              <a:rPr lang="en-US" sz="3600" dirty="0">
                <a:solidFill>
                  <a:srgbClr val="FFFF00"/>
                </a:solidFill>
                <a:effectLst>
                  <a:outerShdw blurRad="38100" dist="38100" dir="2700000" algn="tl">
                    <a:srgbClr val="000000">
                      <a:alpha val="43137"/>
                    </a:srgbClr>
                  </a:outerShdw>
                </a:effectLst>
              </a:rPr>
              <a:t>Towards Building a Customized Personal Assistant</a:t>
            </a:r>
          </a:p>
        </p:txBody>
      </p:sp>
      <p:sp>
        <p:nvSpPr>
          <p:cNvPr id="3" name="Subtitle 2"/>
          <p:cNvSpPr>
            <a:spLocks noGrp="1"/>
          </p:cNvSpPr>
          <p:nvPr>
            <p:ph type="subTitle" idx="1"/>
          </p:nvPr>
        </p:nvSpPr>
        <p:spPr>
          <a:xfrm>
            <a:off x="431800" y="4349928"/>
            <a:ext cx="9365306" cy="861420"/>
          </a:xfrm>
        </p:spPr>
        <p:txBody>
          <a:bodyPr>
            <a:normAutofit/>
          </a:bodyPr>
          <a:lstStyle/>
          <a:p>
            <a:r>
              <a:rPr lang="en-US" dirty="0">
                <a:solidFill>
                  <a:schemeClr val="bg1"/>
                </a:solidFill>
              </a:rPr>
              <a:t>By: </a:t>
            </a:r>
          </a:p>
          <a:p>
            <a:pPr marL="285750" indent="-285750">
              <a:buFont typeface="Arial" panose="020B0604020202020204" pitchFamily="34" charset="0"/>
              <a:buChar char="•"/>
            </a:pPr>
            <a:r>
              <a:rPr lang="en-US" dirty="0">
                <a:solidFill>
                  <a:schemeClr val="bg1"/>
                </a:solidFill>
              </a:rPr>
              <a:t>Reda Mastouri</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9514" r="29176"/>
          <a:stretch/>
        </p:blipFill>
        <p:spPr>
          <a:xfrm>
            <a:off x="9797106" y="2842683"/>
            <a:ext cx="1507525" cy="3649362"/>
          </a:xfrm>
          <a:prstGeom prst="rect">
            <a:avLst/>
          </a:prstGeom>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0657" t="39796" b="37076"/>
          <a:stretch/>
        </p:blipFill>
        <p:spPr>
          <a:xfrm>
            <a:off x="8946291" y="6341331"/>
            <a:ext cx="3245709" cy="560174"/>
          </a:xfrm>
          <a:prstGeom prst="rect">
            <a:avLst/>
          </a:prstGeom>
        </p:spPr>
      </p:pic>
      <p:sp>
        <p:nvSpPr>
          <p:cNvPr id="9" name="Footer Placeholder 8"/>
          <p:cNvSpPr>
            <a:spLocks noGrp="1"/>
          </p:cNvSpPr>
          <p:nvPr>
            <p:ph type="ftr" sz="quarter" idx="11"/>
          </p:nvPr>
        </p:nvSpPr>
        <p:spPr/>
        <p:txBody>
          <a:bodyPr/>
          <a:lstStyle/>
          <a:p>
            <a:r>
              <a:rPr lang="en-US"/>
              <a:t>Fulcrum Digital </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1</a:t>
            </a:fld>
            <a:endParaRPr lang="en-US"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6037" y="746238"/>
            <a:ext cx="1161169" cy="1852083"/>
          </a:xfrm>
          <a:prstGeom prst="rect">
            <a:avLst/>
          </a:prstGeom>
        </p:spPr>
      </p:pic>
    </p:spTree>
    <p:extLst>
      <p:ext uri="{BB962C8B-B14F-4D97-AF65-F5344CB8AC3E}">
        <p14:creationId xmlns:p14="http://schemas.microsoft.com/office/powerpoint/2010/main" val="4258895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2148" y="4180352"/>
            <a:ext cx="11372952" cy="2677648"/>
          </a:xfrm>
        </p:spPr>
        <p:txBody>
          <a:bodyPr/>
          <a:lstStyle/>
          <a:p>
            <a:r>
              <a:rPr lang="en-US" sz="4800" dirty="0">
                <a:effectLst>
                  <a:outerShdw blurRad="38100" dist="38100" dir="2700000" algn="tl">
                    <a:srgbClr val="000000">
                      <a:alpha val="43137"/>
                    </a:srgbClr>
                  </a:outerShdw>
                </a:effectLst>
              </a:rPr>
              <a:t>Demo:</a:t>
            </a:r>
            <a:br>
              <a:rPr lang="en-US" sz="4800" dirty="0">
                <a:effectLst>
                  <a:outerShdw blurRad="38100" dist="38100" dir="2700000" algn="tl">
                    <a:srgbClr val="000000">
                      <a:alpha val="43137"/>
                    </a:srgbClr>
                  </a:outerShdw>
                </a:effectLst>
              </a:rPr>
            </a:br>
            <a:r>
              <a:rPr lang="en-US" dirty="0">
                <a:solidFill>
                  <a:srgbClr val="FFFF00"/>
                </a:solidFill>
                <a:effectLst>
                  <a:outerShdw blurRad="38100" dist="38100" dir="2700000" algn="tl">
                    <a:srgbClr val="000000">
                      <a:alpha val="43137"/>
                    </a:srgbClr>
                  </a:outerShdw>
                </a:effectLst>
              </a:rPr>
              <a:t>Proof-of-Concept</a:t>
            </a:r>
            <a:endParaRPr lang="en-US" sz="3200" dirty="0">
              <a:solidFill>
                <a:srgbClr val="FFFF00"/>
              </a:solidFill>
              <a:effectLst>
                <a:outerShdw blurRad="38100" dist="38100" dir="2700000" algn="tl">
                  <a:srgbClr val="000000">
                    <a:alpha val="43137"/>
                  </a:srgbClr>
                </a:outerShdw>
              </a:effectLst>
            </a:endParaRPr>
          </a:p>
        </p:txBody>
      </p:sp>
      <p:sp>
        <p:nvSpPr>
          <p:cNvPr id="9" name="Footer Placeholder 8"/>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60000"/>
                  </a:prstClr>
                </a:solidFill>
                <a:effectLst/>
                <a:uLnTx/>
                <a:uFillTx/>
                <a:latin typeface="Century Gothic" panose="020B0502020202020204"/>
                <a:ea typeface="+mn-ea"/>
                <a:cs typeface="+mn-cs"/>
              </a:rPr>
              <a:t>Fulcrum Digital </a:t>
            </a:r>
            <a:endParaRPr kumimoji="0" lang="en-US" sz="1000" b="0" i="0" u="none" strike="noStrike" kern="1200" cap="none" spc="0" normalizeH="0" baseline="0" noProof="0" dirty="0">
              <a:ln>
                <a:noFill/>
              </a:ln>
              <a:solidFill>
                <a:prstClr val="white">
                  <a:alpha val="60000"/>
                </a:prstClr>
              </a:solidFill>
              <a:effectLst/>
              <a:uLnTx/>
              <a:uFillTx/>
              <a:latin typeface="Century Gothic" panose="020B0502020202020204"/>
              <a:ea typeface="+mn-ea"/>
              <a:cs typeface="+mn-cs"/>
            </a:endParaRPr>
          </a:p>
        </p:txBody>
      </p:sp>
      <p:sp>
        <p:nvSpPr>
          <p:cNvPr id="10" name="Slide Number Placeholder 9"/>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nvGrpSpPr>
          <p:cNvPr id="15" name="Group 14"/>
          <p:cNvGrpSpPr/>
          <p:nvPr/>
        </p:nvGrpSpPr>
        <p:grpSpPr>
          <a:xfrm>
            <a:off x="9334499" y="3793433"/>
            <a:ext cx="3149099" cy="2795718"/>
            <a:chOff x="9059679" y="3451024"/>
            <a:chExt cx="3423920" cy="3138127"/>
          </a:xfrm>
        </p:grpSpPr>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14" name="Picture 13"/>
            <p:cNvPicPr>
              <a:picLocks noChangeAspect="1"/>
            </p:cNvPicPr>
            <p:nvPr/>
          </p:nvPicPr>
          <p:blipFill>
            <a:blip r:embed="rId4">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7" name="Picture 16"/>
          <p:cNvPicPr>
            <a:picLocks noChangeAspect="1"/>
          </p:cNvPicPr>
          <p:nvPr/>
        </p:nvPicPr>
        <p:blipFill rotWithShape="1">
          <a:blip r:embed="rId6">
            <a:clrChange>
              <a:clrFrom>
                <a:srgbClr val="6DD4FF"/>
              </a:clrFrom>
              <a:clrTo>
                <a:srgbClr val="6DD4FF">
                  <a:alpha val="0"/>
                </a:srgbClr>
              </a:clrTo>
            </a:clrChange>
            <a:extLst>
              <a:ext uri="{28A0092B-C50C-407E-A947-70E740481C1C}">
                <a14:useLocalDpi xmlns:a14="http://schemas.microsoft.com/office/drawing/2010/main" val="0"/>
              </a:ext>
            </a:extLst>
          </a:blip>
          <a:srcRect l="45858" t="2702" b="4842"/>
          <a:stretch/>
        </p:blipFill>
        <p:spPr>
          <a:xfrm>
            <a:off x="0" y="2922531"/>
            <a:ext cx="2311605" cy="2387599"/>
          </a:xfrm>
          <a:prstGeom prst="rect">
            <a:avLst/>
          </a:prstGeom>
        </p:spPr>
      </p:pic>
    </p:spTree>
    <p:extLst>
      <p:ext uri="{BB962C8B-B14F-4D97-AF65-F5344CB8AC3E}">
        <p14:creationId xmlns:p14="http://schemas.microsoft.com/office/powerpoint/2010/main" val="1457174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br>
              <a:rPr lang="en-US" dirty="0"/>
            </a:br>
            <a:r>
              <a:rPr lang="en-US" sz="2800" b="1" dirty="0">
                <a:solidFill>
                  <a:schemeClr val="accent3">
                    <a:lumMod val="60000"/>
                    <a:lumOff val="40000"/>
                  </a:schemeClr>
                </a:solidFill>
              </a:rPr>
              <a:t>Checklist</a:t>
            </a:r>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grpSp>
        <p:nvGrpSpPr>
          <p:cNvPr id="8" name="Group 7"/>
          <p:cNvGrpSpPr/>
          <p:nvPr/>
        </p:nvGrpSpPr>
        <p:grpSpPr>
          <a:xfrm>
            <a:off x="9220556" y="857281"/>
            <a:ext cx="913898" cy="823351"/>
            <a:chOff x="9059679" y="3451024"/>
            <a:chExt cx="3423920" cy="3138127"/>
          </a:xfrm>
        </p:grpSpPr>
        <p:pic>
          <p:nvPicPr>
            <p:cNvPr id="9" name="Picture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10" name="Picture 9"/>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602" y="2475059"/>
            <a:ext cx="6275483" cy="3519341"/>
          </a:xfrm>
          <a:prstGeom prst="rect">
            <a:avLst/>
          </a:prstGeom>
        </p:spPr>
      </p:pic>
      <p:sp>
        <p:nvSpPr>
          <p:cNvPr id="12" name="Content Placeholder 2"/>
          <p:cNvSpPr>
            <a:spLocks noGrp="1"/>
          </p:cNvSpPr>
          <p:nvPr>
            <p:ph idx="1"/>
          </p:nvPr>
        </p:nvSpPr>
        <p:spPr>
          <a:xfrm>
            <a:off x="177800" y="2349500"/>
            <a:ext cx="5989802" cy="4216400"/>
          </a:xfrm>
        </p:spPr>
        <p:txBody>
          <a:bodyPr>
            <a:normAutofit/>
          </a:bodyPr>
          <a:lstStyle/>
          <a:p>
            <a:r>
              <a:rPr lang="en-US" dirty="0"/>
              <a:t>Personal Assistant Bot:</a:t>
            </a:r>
          </a:p>
          <a:p>
            <a:pPr lvl="1"/>
            <a:r>
              <a:rPr lang="en-US" dirty="0"/>
              <a:t>Check financial portfolio </a:t>
            </a:r>
          </a:p>
          <a:p>
            <a:pPr lvl="1"/>
            <a:r>
              <a:rPr lang="en-US" dirty="0"/>
              <a:t>Manage servers</a:t>
            </a:r>
          </a:p>
          <a:p>
            <a:pPr lvl="1"/>
            <a:r>
              <a:rPr lang="en-US" dirty="0"/>
              <a:t>Send voice messages</a:t>
            </a:r>
          </a:p>
          <a:p>
            <a:pPr lvl="1"/>
            <a:r>
              <a:rPr lang="en-US" dirty="0"/>
              <a:t>Read out emails</a:t>
            </a:r>
          </a:p>
          <a:p>
            <a:pPr lvl="1"/>
            <a:r>
              <a:rPr lang="en-US" dirty="0"/>
              <a:t>Tell monthly goals  </a:t>
            </a:r>
          </a:p>
          <a:p>
            <a:pPr marL="457200" lvl="1" indent="0">
              <a:buNone/>
            </a:pPr>
            <a:endParaRPr lang="en-US" i="1" dirty="0"/>
          </a:p>
          <a:p>
            <a:r>
              <a:rPr lang="en-US" dirty="0"/>
              <a:t>Build a publicly accessible Alexa Custom Skill &amp; Monetize:</a:t>
            </a:r>
          </a:p>
          <a:p>
            <a:pPr lvl="1"/>
            <a:r>
              <a:rPr lang="en-US" dirty="0"/>
              <a:t>Schedulify</a:t>
            </a:r>
          </a:p>
          <a:p>
            <a:pPr lvl="1"/>
            <a:endParaRPr lang="en-US" dirty="0"/>
          </a:p>
        </p:txBody>
      </p:sp>
    </p:spTree>
    <p:extLst>
      <p:ext uri="{BB962C8B-B14F-4D97-AF65-F5344CB8AC3E}">
        <p14:creationId xmlns:p14="http://schemas.microsoft.com/office/powerpoint/2010/main" val="2667141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br>
              <a:rPr lang="en-US" dirty="0"/>
            </a:br>
            <a:r>
              <a:rPr lang="en-US" sz="2800" b="1" i="1" dirty="0">
                <a:solidFill>
                  <a:schemeClr val="accent3">
                    <a:lumMod val="60000"/>
                    <a:lumOff val="40000"/>
                  </a:schemeClr>
                </a:solidFill>
              </a:rPr>
              <a:t>Example of available skills</a:t>
            </a:r>
            <a:endParaRPr lang="en-US" sz="2800" i="1"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9" name="Picture 8"/>
          <p:cNvPicPr>
            <a:picLocks noChangeAspect="1"/>
          </p:cNvPicPr>
          <p:nvPr/>
        </p:nvPicPr>
        <p:blipFill>
          <a:blip r:embed="rId5"/>
          <a:stretch>
            <a:fillRect/>
          </a:stretch>
        </p:blipFill>
        <p:spPr>
          <a:xfrm>
            <a:off x="229527" y="2273543"/>
            <a:ext cx="11714823" cy="3918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2375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206992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Working</a:t>
            </a:r>
            <a:r>
              <a:rPr lang="en-US" dirty="0"/>
              <a:t> Environment:</a:t>
            </a:r>
            <a:br>
              <a:rPr lang="en-US" dirty="0"/>
            </a:br>
            <a:r>
              <a:rPr lang="en-US" sz="2800" b="1" dirty="0">
                <a:solidFill>
                  <a:schemeClr val="accent3">
                    <a:lumMod val="60000"/>
                    <a:lumOff val="40000"/>
                  </a:schemeClr>
                </a:solidFill>
              </a:rPr>
              <a:t>Cloud Computing</a:t>
            </a:r>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151" y="2194746"/>
            <a:ext cx="2319109" cy="152133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9700" y="3412464"/>
            <a:ext cx="2578308" cy="156593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8023" y="2484182"/>
            <a:ext cx="1642533" cy="12319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939" y="4356388"/>
            <a:ext cx="2995531" cy="1872206"/>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91686" y="4901076"/>
            <a:ext cx="2829767" cy="1208715"/>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88861" y="4703894"/>
            <a:ext cx="927357" cy="1649458"/>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11"/>
          <a:stretch>
            <a:fillRect/>
          </a:stretch>
        </p:blipFill>
        <p:spPr>
          <a:xfrm>
            <a:off x="3954244" y="5044876"/>
            <a:ext cx="2506356" cy="11837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643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 </a:t>
            </a:r>
            <a:br>
              <a:rPr lang="en-US" dirty="0"/>
            </a:br>
            <a:r>
              <a:rPr lang="en-US" sz="3200" b="1" i="1" dirty="0">
                <a:solidFill>
                  <a:schemeClr val="accent3">
                    <a:lumMod val="60000"/>
                    <a:lumOff val="40000"/>
                  </a:schemeClr>
                </a:solidFill>
              </a:rPr>
              <a:t>Source-Code</a:t>
            </a:r>
            <a:endParaRPr lang="en-US" i="1" dirty="0"/>
          </a:p>
        </p:txBody>
      </p:sp>
      <p:sp>
        <p:nvSpPr>
          <p:cNvPr id="3" name="Content Placeholder 2"/>
          <p:cNvSpPr>
            <a:spLocks noGrp="1"/>
          </p:cNvSpPr>
          <p:nvPr>
            <p:ph idx="1"/>
          </p:nvPr>
        </p:nvSpPr>
        <p:spPr>
          <a:xfrm>
            <a:off x="742950" y="2438401"/>
            <a:ext cx="11182350" cy="3953437"/>
          </a:xfrm>
        </p:spPr>
        <p:txBody>
          <a:bodyPr>
            <a:normAutofit fontScale="92500" lnSpcReduction="10000"/>
          </a:bodyPr>
          <a:lstStyle/>
          <a:p>
            <a:r>
              <a:rPr lang="en-US" dirty="0">
                <a:hlinkClick r:id="rId2"/>
              </a:rPr>
              <a:t>https://github.com/technotablet/alexa-course-custom-skill.git</a:t>
            </a:r>
            <a:endParaRPr lang="en-US" dirty="0"/>
          </a:p>
          <a:p>
            <a:r>
              <a:rPr lang="en-US" dirty="0"/>
              <a:t>GitHub Repository </a:t>
            </a:r>
            <a:r>
              <a:rPr lang="en-US" dirty="0">
                <a:hlinkClick r:id="rId3"/>
              </a:rPr>
              <a:t>https://github.com/technotablet/alexa-course-custom-skill</a:t>
            </a:r>
            <a:r>
              <a:rPr lang="en-US" dirty="0"/>
              <a:t>  </a:t>
            </a:r>
          </a:p>
          <a:p>
            <a:r>
              <a:rPr lang="en-US" dirty="0"/>
              <a:t>Checklist – Interactive, Web Based </a:t>
            </a:r>
            <a:r>
              <a:rPr lang="en-US" dirty="0">
                <a:hlinkClick r:id="rId4"/>
              </a:rPr>
              <a:t>https://vivekk.com/teach-alexa-cs</a:t>
            </a:r>
            <a:r>
              <a:rPr lang="en-US" dirty="0"/>
              <a:t>  </a:t>
            </a:r>
          </a:p>
          <a:p>
            <a:r>
              <a:rPr lang="en-US" dirty="0"/>
              <a:t>Amazon S3 REST API Introduction </a:t>
            </a:r>
            <a:r>
              <a:rPr lang="en-US" dirty="0">
                <a:hlinkClick r:id="rId5"/>
              </a:rPr>
              <a:t>http://docs.aws.amazon.com/AmazonS3/latest/API/</a:t>
            </a:r>
            <a:r>
              <a:rPr lang="en-US" dirty="0"/>
              <a:t>  </a:t>
            </a:r>
          </a:p>
          <a:p>
            <a:r>
              <a:rPr lang="en-US" dirty="0"/>
              <a:t>Alexa Built-in Slot Type Reference </a:t>
            </a:r>
            <a:r>
              <a:rPr lang="en-US" dirty="0">
                <a:hlinkClick r:id="rId6"/>
              </a:rPr>
              <a:t>https://developer.amazon.com/docs/custom-skills/slot-type-reference.html</a:t>
            </a:r>
            <a:r>
              <a:rPr lang="en-US" dirty="0"/>
              <a:t>  </a:t>
            </a:r>
          </a:p>
          <a:p>
            <a:r>
              <a:rPr lang="en-US" dirty="0"/>
              <a:t>Alexa Built-in Intents </a:t>
            </a:r>
            <a:r>
              <a:rPr lang="en-US" dirty="0">
                <a:hlinkClick r:id="rId7"/>
              </a:rPr>
              <a:t>https://developer.amazon.com/docs/custom-skills/standard-built-in-intents.html</a:t>
            </a:r>
            <a:r>
              <a:rPr lang="en-US" dirty="0"/>
              <a:t>  </a:t>
            </a:r>
          </a:p>
          <a:p>
            <a:r>
              <a:rPr lang="en-US" dirty="0"/>
              <a:t>Alexa Skills Kit (ASK) for Node.js (:tell, :ask, :</a:t>
            </a:r>
            <a:r>
              <a:rPr lang="en-US" dirty="0" err="1"/>
              <a:t>tellWithCard</a:t>
            </a:r>
            <a:r>
              <a:rPr lang="en-US" dirty="0"/>
              <a:t> etc. Response Methods) </a:t>
            </a:r>
            <a:r>
              <a:rPr lang="en-US" dirty="0">
                <a:hlinkClick r:id="rId8"/>
              </a:rPr>
              <a:t>https://github.com/alexa/alexa-skills-kit-</a:t>
            </a:r>
            <a:endParaRPr lang="en-US" dirty="0"/>
          </a:p>
          <a:p>
            <a:r>
              <a:rPr lang="en-US" dirty="0" err="1"/>
              <a:t>sdk</a:t>
            </a:r>
            <a:r>
              <a:rPr lang="en-US" dirty="0"/>
              <a:t>-for-</a:t>
            </a:r>
            <a:r>
              <a:rPr lang="en-US" dirty="0" err="1"/>
              <a:t>nodejs</a:t>
            </a:r>
            <a:r>
              <a:rPr lang="en-US" dirty="0"/>
              <a:t> Google Maps Directions API Documentation </a:t>
            </a:r>
            <a:r>
              <a:rPr lang="en-US" dirty="0">
                <a:hlinkClick r:id="rId9"/>
              </a:rPr>
              <a:t>https://developers.google.com/maps/documentation/directions/intro</a:t>
            </a:r>
            <a:r>
              <a:rPr lang="en-US" dirty="0"/>
              <a:t> </a:t>
            </a:r>
          </a:p>
          <a:p>
            <a:r>
              <a:rPr lang="en-US" dirty="0"/>
              <a:t>Time zones Syntax </a:t>
            </a:r>
            <a:r>
              <a:rPr lang="en-US" dirty="0">
                <a:hlinkClick r:id="rId10"/>
              </a:rPr>
              <a:t>https://en.wikipedia.org/wiki/List_of_tz_database_time_zones</a:t>
            </a:r>
            <a:r>
              <a:rPr lang="en-US" dirty="0"/>
              <a:t> </a:t>
            </a:r>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12">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spTree>
    <p:extLst>
      <p:ext uri="{BB962C8B-B14F-4D97-AF65-F5344CB8AC3E}">
        <p14:creationId xmlns:p14="http://schemas.microsoft.com/office/powerpoint/2010/main" val="1318247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a:t>
            </a:r>
            <a:br>
              <a:rPr lang="en-US" dirty="0"/>
            </a:br>
            <a:r>
              <a:rPr lang="en-US" sz="2000" b="1" dirty="0">
                <a:solidFill>
                  <a:schemeClr val="accent3">
                    <a:lumMod val="60000"/>
                    <a:lumOff val="40000"/>
                  </a:schemeClr>
                </a:solidFill>
              </a:rPr>
              <a:t>JS101- Promises and Await Expressions in </a:t>
            </a:r>
            <a:r>
              <a:rPr lang="en-US" sz="2000" b="1" dirty="0" err="1">
                <a:solidFill>
                  <a:schemeClr val="accent3">
                    <a:lumMod val="60000"/>
                    <a:lumOff val="40000"/>
                  </a:schemeClr>
                </a:solidFill>
              </a:rPr>
              <a:t>Async</a:t>
            </a:r>
            <a:r>
              <a:rPr lang="en-US" sz="2000" b="1" dirty="0">
                <a:solidFill>
                  <a:schemeClr val="accent3">
                    <a:lumMod val="60000"/>
                    <a:lumOff val="40000"/>
                  </a:schemeClr>
                </a:solidFill>
              </a:rPr>
              <a:t> Functions- 2</a:t>
            </a:r>
            <a:endParaRPr lang="en-US" sz="2000" dirty="0"/>
          </a:p>
        </p:txBody>
      </p:sp>
      <p:sp>
        <p:nvSpPr>
          <p:cNvPr id="3" name="Content Placeholder 2"/>
          <p:cNvSpPr>
            <a:spLocks noGrp="1"/>
          </p:cNvSpPr>
          <p:nvPr>
            <p:ph idx="1"/>
          </p:nvPr>
        </p:nvSpPr>
        <p:spPr>
          <a:xfrm>
            <a:off x="1154953" y="2199503"/>
            <a:ext cx="10592203" cy="4357816"/>
          </a:xfrm>
        </p:spPr>
        <p:txBody>
          <a:bodyPr/>
          <a:lstStyle/>
          <a:p>
            <a:r>
              <a:rPr lang="en-US" dirty="0"/>
              <a:t>Changing to asynchronous setup, where function a is executed within an anonymous function through </a:t>
            </a:r>
            <a:r>
              <a:rPr lang="en-US" dirty="0" err="1"/>
              <a:t>setTimout</a:t>
            </a:r>
            <a:r>
              <a:rPr lang="en-US" dirty="0"/>
              <a:t> with 3000 </a:t>
            </a:r>
            <a:r>
              <a:rPr lang="en-US" dirty="0" err="1"/>
              <a:t>ms</a:t>
            </a:r>
            <a:r>
              <a:rPr lang="en-US" dirty="0"/>
              <a:t> delay</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1" name="Picture 10"/>
          <p:cNvPicPr>
            <a:picLocks noChangeAspect="1"/>
          </p:cNvPicPr>
          <p:nvPr/>
        </p:nvPicPr>
        <p:blipFill>
          <a:blip r:embed="rId5"/>
          <a:stretch>
            <a:fillRect/>
          </a:stretch>
        </p:blipFill>
        <p:spPr>
          <a:xfrm>
            <a:off x="1254982" y="2911705"/>
            <a:ext cx="5213230" cy="3480133"/>
          </a:xfrm>
          <a:prstGeom prst="rect">
            <a:avLst/>
          </a:prstGeom>
        </p:spPr>
      </p:pic>
      <p:pic>
        <p:nvPicPr>
          <p:cNvPr id="12" name="Picture 11"/>
          <p:cNvPicPr>
            <a:picLocks noChangeAspect="1"/>
          </p:cNvPicPr>
          <p:nvPr/>
        </p:nvPicPr>
        <p:blipFill>
          <a:blip r:embed="rId6"/>
          <a:stretch>
            <a:fillRect/>
          </a:stretch>
        </p:blipFill>
        <p:spPr>
          <a:xfrm>
            <a:off x="6562952" y="4190537"/>
            <a:ext cx="5315207" cy="1375643"/>
          </a:xfrm>
          <a:prstGeom prst="rect">
            <a:avLst/>
          </a:prstGeom>
        </p:spPr>
      </p:pic>
    </p:spTree>
    <p:extLst>
      <p:ext uri="{BB962C8B-B14F-4D97-AF65-F5344CB8AC3E}">
        <p14:creationId xmlns:p14="http://schemas.microsoft.com/office/powerpoint/2010/main" val="2123912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a:t>
            </a:r>
            <a:br>
              <a:rPr lang="en-US" dirty="0"/>
            </a:br>
            <a:r>
              <a:rPr lang="en-US" sz="2000" b="1" dirty="0">
                <a:solidFill>
                  <a:schemeClr val="accent3">
                    <a:lumMod val="60000"/>
                    <a:lumOff val="40000"/>
                  </a:schemeClr>
                </a:solidFill>
              </a:rPr>
              <a:t>JS101- Promises and Await Expressions in </a:t>
            </a:r>
            <a:r>
              <a:rPr lang="en-US" sz="2000" b="1" dirty="0" err="1">
                <a:solidFill>
                  <a:schemeClr val="accent3">
                    <a:lumMod val="60000"/>
                    <a:lumOff val="40000"/>
                  </a:schemeClr>
                </a:solidFill>
              </a:rPr>
              <a:t>Async</a:t>
            </a:r>
            <a:r>
              <a:rPr lang="en-US" sz="2000" b="1" dirty="0">
                <a:solidFill>
                  <a:schemeClr val="accent3">
                    <a:lumMod val="60000"/>
                    <a:lumOff val="40000"/>
                  </a:schemeClr>
                </a:solidFill>
              </a:rPr>
              <a:t> Functions- 2</a:t>
            </a:r>
            <a:endParaRPr lang="en-US" sz="2000" dirty="0"/>
          </a:p>
        </p:txBody>
      </p:sp>
      <p:sp>
        <p:nvSpPr>
          <p:cNvPr id="3" name="Content Placeholder 2"/>
          <p:cNvSpPr>
            <a:spLocks noGrp="1"/>
          </p:cNvSpPr>
          <p:nvPr>
            <p:ph idx="1"/>
          </p:nvPr>
        </p:nvSpPr>
        <p:spPr>
          <a:xfrm>
            <a:off x="1154953" y="2199503"/>
            <a:ext cx="10592203" cy="4357816"/>
          </a:xfrm>
        </p:spPr>
        <p:txBody>
          <a:bodyPr/>
          <a:lstStyle/>
          <a:p>
            <a:r>
              <a:rPr lang="en-US" dirty="0" err="1"/>
              <a:t>setTimeout</a:t>
            </a:r>
            <a:r>
              <a:rPr lang="en-US" dirty="0"/>
              <a:t>() is one of the earliest asynchronous methods in JS. </a:t>
            </a:r>
          </a:p>
          <a:p>
            <a:pPr lvl="1"/>
            <a:r>
              <a:rPr lang="en-US" dirty="0"/>
              <a:t>Pros: </a:t>
            </a:r>
          </a:p>
          <a:p>
            <a:pPr lvl="2"/>
            <a:r>
              <a:rPr lang="en-US" dirty="0"/>
              <a:t>Execute multiple functions in parallel</a:t>
            </a:r>
          </a:p>
          <a:p>
            <a:pPr lvl="2"/>
            <a:r>
              <a:rPr lang="en-US" dirty="0"/>
              <a:t>Non-blocking code</a:t>
            </a:r>
          </a:p>
          <a:p>
            <a:pPr lvl="1"/>
            <a:endParaRPr lang="en-US" dirty="0"/>
          </a:p>
          <a:p>
            <a:pPr lvl="1"/>
            <a:r>
              <a:rPr lang="en-US" dirty="0"/>
              <a:t>Cons: </a:t>
            </a:r>
          </a:p>
          <a:p>
            <a:pPr lvl="2"/>
            <a:r>
              <a:rPr lang="en-US" dirty="0"/>
              <a:t>Functions might be dependent on each other</a:t>
            </a:r>
          </a:p>
          <a:p>
            <a:pPr lvl="2"/>
            <a:r>
              <a:rPr lang="en-US" dirty="0"/>
              <a:t>One function’s output is another function’s </a:t>
            </a:r>
            <a:r>
              <a:rPr lang="en-US" dirty="0" err="1"/>
              <a:t>imput</a:t>
            </a:r>
            <a:endParaRPr lang="en-US" dirty="0"/>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9" name="Picture 8"/>
          <p:cNvPicPr>
            <a:picLocks noChangeAspect="1"/>
          </p:cNvPicPr>
          <p:nvPr/>
        </p:nvPicPr>
        <p:blipFill>
          <a:blip r:embed="rId5"/>
          <a:stretch>
            <a:fillRect/>
          </a:stretch>
        </p:blipFill>
        <p:spPr>
          <a:xfrm>
            <a:off x="7421956" y="2610612"/>
            <a:ext cx="4666435" cy="3946707"/>
          </a:xfrm>
          <a:prstGeom prst="rect">
            <a:avLst/>
          </a:prstGeom>
        </p:spPr>
      </p:pic>
      <p:pic>
        <p:nvPicPr>
          <p:cNvPr id="10" name="Picture 9"/>
          <p:cNvPicPr>
            <a:picLocks noChangeAspect="1"/>
          </p:cNvPicPr>
          <p:nvPr/>
        </p:nvPicPr>
        <p:blipFill>
          <a:blip r:embed="rId6"/>
          <a:stretch>
            <a:fillRect/>
          </a:stretch>
        </p:blipFill>
        <p:spPr>
          <a:xfrm>
            <a:off x="1779969" y="5317156"/>
            <a:ext cx="5164528" cy="1546521"/>
          </a:xfrm>
          <a:prstGeom prst="rect">
            <a:avLst/>
          </a:prstGeom>
        </p:spPr>
      </p:pic>
    </p:spTree>
    <p:extLst>
      <p:ext uri="{BB962C8B-B14F-4D97-AF65-F5344CB8AC3E}">
        <p14:creationId xmlns:p14="http://schemas.microsoft.com/office/powerpoint/2010/main" val="3737450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a:t>
            </a:r>
            <a:br>
              <a:rPr lang="en-US" dirty="0"/>
            </a:br>
            <a:r>
              <a:rPr lang="en-US" sz="2000" b="1" dirty="0">
                <a:solidFill>
                  <a:schemeClr val="accent3">
                    <a:lumMod val="60000"/>
                    <a:lumOff val="40000"/>
                  </a:schemeClr>
                </a:solidFill>
              </a:rPr>
              <a:t>JS101- Promises and Await Expressions in </a:t>
            </a:r>
            <a:r>
              <a:rPr lang="en-US" sz="2000" b="1" dirty="0" err="1">
                <a:solidFill>
                  <a:schemeClr val="accent3">
                    <a:lumMod val="60000"/>
                    <a:lumOff val="40000"/>
                  </a:schemeClr>
                </a:solidFill>
              </a:rPr>
              <a:t>Async</a:t>
            </a:r>
            <a:r>
              <a:rPr lang="en-US" sz="2000" b="1" dirty="0">
                <a:solidFill>
                  <a:schemeClr val="accent3">
                    <a:lumMod val="60000"/>
                    <a:lumOff val="40000"/>
                  </a:schemeClr>
                </a:solidFill>
              </a:rPr>
              <a:t> Functions- 3</a:t>
            </a:r>
            <a:endParaRPr lang="en-US" sz="2000" dirty="0"/>
          </a:p>
        </p:txBody>
      </p:sp>
      <p:sp>
        <p:nvSpPr>
          <p:cNvPr id="3" name="Content Placeholder 2"/>
          <p:cNvSpPr>
            <a:spLocks noGrp="1"/>
          </p:cNvSpPr>
          <p:nvPr>
            <p:ph idx="1"/>
          </p:nvPr>
        </p:nvSpPr>
        <p:spPr>
          <a:xfrm>
            <a:off x="1154953" y="2199503"/>
            <a:ext cx="10592203" cy="4357816"/>
          </a:xfrm>
        </p:spPr>
        <p:txBody>
          <a:bodyPr/>
          <a:lstStyle/>
          <a:p>
            <a:r>
              <a:rPr lang="en-US" sz="1600" dirty="0"/>
              <a:t>Removing this loop: while (new Date() &lt; n ) { } // Do nothing if current time is &lt; advanced time 'n‘ </a:t>
            </a:r>
          </a:p>
          <a:p>
            <a:r>
              <a:rPr lang="en-US" sz="1600" dirty="0"/>
              <a:t>and adding an asynchronous method </a:t>
            </a:r>
            <a:r>
              <a:rPr lang="en-US" sz="1600" dirty="0" err="1"/>
              <a:t>setTimeout</a:t>
            </a:r>
            <a:r>
              <a:rPr lang="en-US" sz="1600" dirty="0"/>
              <a:t> of 3s and  </a:t>
            </a:r>
            <a:r>
              <a:rPr lang="en-US" sz="1600" dirty="0" err="1"/>
              <a:t>and</a:t>
            </a:r>
            <a:r>
              <a:rPr lang="en-US" sz="1600" dirty="0"/>
              <a:t> print a counter as 2</a:t>
            </a:r>
          </a:p>
          <a:p>
            <a:endParaRPr lang="en-US" sz="1600" dirty="0"/>
          </a:p>
          <a:p>
            <a:pPr lvl="1"/>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0" name="Picture 9"/>
          <p:cNvPicPr>
            <a:picLocks noChangeAspect="1"/>
          </p:cNvPicPr>
          <p:nvPr/>
        </p:nvPicPr>
        <p:blipFill>
          <a:blip r:embed="rId5"/>
          <a:stretch>
            <a:fillRect/>
          </a:stretch>
        </p:blipFill>
        <p:spPr>
          <a:xfrm>
            <a:off x="6898019" y="2920116"/>
            <a:ext cx="4447294" cy="3776524"/>
          </a:xfrm>
          <a:prstGeom prst="rect">
            <a:avLst/>
          </a:prstGeom>
        </p:spPr>
      </p:pic>
      <p:pic>
        <p:nvPicPr>
          <p:cNvPr id="11" name="Picture 10"/>
          <p:cNvPicPr>
            <a:picLocks noChangeAspect="1"/>
          </p:cNvPicPr>
          <p:nvPr/>
        </p:nvPicPr>
        <p:blipFill>
          <a:blip r:embed="rId6"/>
          <a:stretch>
            <a:fillRect/>
          </a:stretch>
        </p:blipFill>
        <p:spPr>
          <a:xfrm>
            <a:off x="747984" y="4808378"/>
            <a:ext cx="5853113" cy="1214230"/>
          </a:xfrm>
          <a:prstGeom prst="rect">
            <a:avLst/>
          </a:prstGeom>
        </p:spPr>
      </p:pic>
    </p:spTree>
    <p:extLst>
      <p:ext uri="{BB962C8B-B14F-4D97-AF65-F5344CB8AC3E}">
        <p14:creationId xmlns:p14="http://schemas.microsoft.com/office/powerpoint/2010/main" val="2142303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a:t>
            </a:r>
            <a:br>
              <a:rPr lang="en-US" dirty="0"/>
            </a:br>
            <a:r>
              <a:rPr lang="en-US" sz="2000" b="1" dirty="0">
                <a:solidFill>
                  <a:schemeClr val="accent3">
                    <a:lumMod val="60000"/>
                    <a:lumOff val="40000"/>
                  </a:schemeClr>
                </a:solidFill>
              </a:rPr>
              <a:t>JS101- Promises and Await Expressions in </a:t>
            </a:r>
            <a:r>
              <a:rPr lang="en-US" sz="2000" b="1" dirty="0" err="1">
                <a:solidFill>
                  <a:schemeClr val="accent3">
                    <a:lumMod val="60000"/>
                    <a:lumOff val="40000"/>
                  </a:schemeClr>
                </a:solidFill>
              </a:rPr>
              <a:t>Async</a:t>
            </a:r>
            <a:r>
              <a:rPr lang="en-US" sz="2000" b="1" dirty="0">
                <a:solidFill>
                  <a:schemeClr val="accent3">
                    <a:lumMod val="60000"/>
                    <a:lumOff val="40000"/>
                  </a:schemeClr>
                </a:solidFill>
              </a:rPr>
              <a:t> Functions- 4</a:t>
            </a:r>
            <a:endParaRPr lang="en-US" sz="2000" dirty="0"/>
          </a:p>
        </p:txBody>
      </p:sp>
      <p:sp>
        <p:nvSpPr>
          <p:cNvPr id="3" name="Content Placeholder 2"/>
          <p:cNvSpPr>
            <a:spLocks noGrp="1"/>
          </p:cNvSpPr>
          <p:nvPr>
            <p:ph idx="1"/>
          </p:nvPr>
        </p:nvSpPr>
        <p:spPr>
          <a:xfrm>
            <a:off x="1154953" y="2199503"/>
            <a:ext cx="10592203" cy="4357816"/>
          </a:xfrm>
        </p:spPr>
        <p:txBody>
          <a:bodyPr/>
          <a:lstStyle/>
          <a:p>
            <a:r>
              <a:rPr lang="en-US" dirty="0"/>
              <a:t>A Callback is a function which is passed to another function as an argument</a:t>
            </a:r>
          </a:p>
          <a:p>
            <a:r>
              <a:rPr lang="en-US" dirty="0"/>
              <a:t>E.g. An anonymous function as an argument to </a:t>
            </a:r>
            <a:r>
              <a:rPr lang="en-US" dirty="0" err="1"/>
              <a:t>setTimeout</a:t>
            </a:r>
            <a:r>
              <a:rPr lang="en-US" dirty="0"/>
              <a:t> function</a:t>
            </a:r>
          </a:p>
          <a:p>
            <a:r>
              <a:rPr lang="en-US" dirty="0"/>
              <a:t>It let the code executes in a linear way</a:t>
            </a:r>
          </a:p>
          <a:p>
            <a:pPr marL="0" indent="0">
              <a:buNone/>
            </a:pPr>
            <a:r>
              <a:rPr lang="en-US" dirty="0"/>
              <a:t> </a:t>
            </a:r>
          </a:p>
          <a:p>
            <a:endParaRPr lang="en-US" dirty="0"/>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0" name="Picture 9"/>
          <p:cNvPicPr>
            <a:picLocks noChangeAspect="1"/>
          </p:cNvPicPr>
          <p:nvPr/>
        </p:nvPicPr>
        <p:blipFill>
          <a:blip r:embed="rId5"/>
          <a:stretch>
            <a:fillRect/>
          </a:stretch>
        </p:blipFill>
        <p:spPr>
          <a:xfrm>
            <a:off x="460829" y="3608007"/>
            <a:ext cx="2103954" cy="159852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460829" y="5308980"/>
            <a:ext cx="2118694" cy="943538"/>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7"/>
          <a:stretch>
            <a:fillRect/>
          </a:stretch>
        </p:blipFill>
        <p:spPr>
          <a:xfrm>
            <a:off x="7773405" y="2946951"/>
            <a:ext cx="4285923" cy="3835229"/>
          </a:xfrm>
          <a:prstGeom prst="rect">
            <a:avLst/>
          </a:prstGeom>
        </p:spPr>
      </p:pic>
      <p:pic>
        <p:nvPicPr>
          <p:cNvPr id="14" name="Picture 13"/>
          <p:cNvPicPr>
            <a:picLocks noChangeAspect="1"/>
          </p:cNvPicPr>
          <p:nvPr/>
        </p:nvPicPr>
        <p:blipFill>
          <a:blip r:embed="rId8"/>
          <a:stretch>
            <a:fillRect/>
          </a:stretch>
        </p:blipFill>
        <p:spPr>
          <a:xfrm>
            <a:off x="2782305" y="4371298"/>
            <a:ext cx="4875795" cy="989472"/>
          </a:xfrm>
          <a:prstGeom prst="rect">
            <a:avLst/>
          </a:prstGeom>
        </p:spPr>
      </p:pic>
    </p:spTree>
    <p:extLst>
      <p:ext uri="{BB962C8B-B14F-4D97-AF65-F5344CB8AC3E}">
        <p14:creationId xmlns:p14="http://schemas.microsoft.com/office/powerpoint/2010/main" val="3534501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a:t>
            </a:r>
          </a:p>
        </p:txBody>
      </p:sp>
      <p:sp>
        <p:nvSpPr>
          <p:cNvPr id="3" name="Content Placeholder 2"/>
          <p:cNvSpPr>
            <a:spLocks noGrp="1"/>
          </p:cNvSpPr>
          <p:nvPr>
            <p:ph idx="1"/>
          </p:nvPr>
        </p:nvSpPr>
        <p:spPr>
          <a:xfrm>
            <a:off x="315711" y="2515817"/>
            <a:ext cx="5145290" cy="3719884"/>
          </a:xfrm>
        </p:spPr>
        <p:txBody>
          <a:bodyPr>
            <a:normAutofit fontScale="77500" lnSpcReduction="20000"/>
          </a:bodyPr>
          <a:lstStyle/>
          <a:p>
            <a:r>
              <a:rPr lang="en-US" dirty="0"/>
              <a:t>Creating a developer account on Alexa Developer Console Portal: </a:t>
            </a:r>
          </a:p>
          <a:p>
            <a:r>
              <a:rPr lang="en-US" dirty="0">
                <a:hlinkClick r:id="rId2"/>
              </a:rPr>
              <a:t>https://developer.amazon.com/alexa/console/ask#</a:t>
            </a:r>
            <a:r>
              <a:rPr lang="en-US" dirty="0"/>
              <a:t> </a:t>
            </a:r>
          </a:p>
          <a:p>
            <a:pPr lvl="1"/>
            <a:r>
              <a:rPr lang="en-US" dirty="0"/>
              <a:t>- Skill Configuration</a:t>
            </a:r>
          </a:p>
          <a:p>
            <a:pPr lvl="1"/>
            <a:r>
              <a:rPr lang="en-US" dirty="0"/>
              <a:t>- Intents</a:t>
            </a:r>
          </a:p>
          <a:p>
            <a:pPr lvl="1"/>
            <a:r>
              <a:rPr lang="en-US" dirty="0"/>
              <a:t>- Slots</a:t>
            </a:r>
          </a:p>
          <a:p>
            <a:pPr lvl="1"/>
            <a:r>
              <a:rPr lang="en-US" dirty="0"/>
              <a:t>- Utterances</a:t>
            </a:r>
          </a:p>
          <a:p>
            <a:endParaRPr lang="en-US" dirty="0"/>
          </a:p>
          <a:p>
            <a:r>
              <a:rPr lang="en-US" dirty="0"/>
              <a:t>Skill Testing:</a:t>
            </a:r>
          </a:p>
          <a:p>
            <a:pPr lvl="1"/>
            <a:r>
              <a:rPr lang="en-US" dirty="0"/>
              <a:t>- Lambda Test Events</a:t>
            </a:r>
          </a:p>
          <a:p>
            <a:pPr lvl="1"/>
            <a:r>
              <a:rPr lang="en-US" dirty="0"/>
              <a:t>- Developer Portal Skill Simulator</a:t>
            </a:r>
          </a:p>
          <a:p>
            <a:pPr lvl="1"/>
            <a:r>
              <a:rPr lang="en-US" dirty="0"/>
              <a:t>- Alexa App</a:t>
            </a:r>
          </a:p>
          <a:p>
            <a:pPr lvl="1"/>
            <a:r>
              <a:rPr lang="en-US" dirty="0"/>
              <a:t>- Amazon Echo -Hardware</a:t>
            </a:r>
          </a:p>
        </p:txBody>
      </p:sp>
      <p:pic>
        <p:nvPicPr>
          <p:cNvPr id="5" name="Picture 4"/>
          <p:cNvPicPr>
            <a:picLocks noChangeAspect="1"/>
          </p:cNvPicPr>
          <p:nvPr/>
        </p:nvPicPr>
        <p:blipFill>
          <a:blip r:embed="rId3"/>
          <a:stretch>
            <a:fillRect/>
          </a:stretch>
        </p:blipFill>
        <p:spPr>
          <a:xfrm>
            <a:off x="5828073" y="2515817"/>
            <a:ext cx="6188563" cy="32962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Footer Placeholder 5"/>
          <p:cNvSpPr>
            <a:spLocks noGrp="1"/>
          </p:cNvSpPr>
          <p:nvPr>
            <p:ph type="ftr" sz="quarter" idx="11"/>
          </p:nvPr>
        </p:nvSpPr>
        <p:spPr/>
        <p:txBody>
          <a:bodyPr/>
          <a:lstStyle/>
          <a:p>
            <a:r>
              <a:rPr lang="en-US"/>
              <a:t>Fulcrum Digital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082385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a:t>
            </a:r>
            <a:br>
              <a:rPr lang="en-US" dirty="0"/>
            </a:br>
            <a:r>
              <a:rPr lang="en-US" sz="2000" b="1" dirty="0">
                <a:solidFill>
                  <a:schemeClr val="accent3">
                    <a:lumMod val="60000"/>
                    <a:lumOff val="40000"/>
                  </a:schemeClr>
                </a:solidFill>
              </a:rPr>
              <a:t>JS101- Promises and Await Expressions in </a:t>
            </a:r>
            <a:r>
              <a:rPr lang="en-US" sz="2000" b="1" dirty="0" err="1">
                <a:solidFill>
                  <a:schemeClr val="accent3">
                    <a:lumMod val="60000"/>
                    <a:lumOff val="40000"/>
                  </a:schemeClr>
                </a:solidFill>
              </a:rPr>
              <a:t>Async</a:t>
            </a:r>
            <a:r>
              <a:rPr lang="en-US" sz="2000" b="1" dirty="0">
                <a:solidFill>
                  <a:schemeClr val="accent3">
                    <a:lumMod val="60000"/>
                    <a:lumOff val="40000"/>
                  </a:schemeClr>
                </a:solidFill>
              </a:rPr>
              <a:t> Functions - 5</a:t>
            </a:r>
            <a:endParaRPr lang="en-US" sz="2000" dirty="0"/>
          </a:p>
        </p:txBody>
      </p:sp>
      <p:sp>
        <p:nvSpPr>
          <p:cNvPr id="3" name="Content Placeholder 2"/>
          <p:cNvSpPr>
            <a:spLocks noGrp="1"/>
          </p:cNvSpPr>
          <p:nvPr>
            <p:ph idx="1"/>
          </p:nvPr>
        </p:nvSpPr>
        <p:spPr>
          <a:xfrm>
            <a:off x="1154953" y="2199503"/>
            <a:ext cx="10592203" cy="4357816"/>
          </a:xfrm>
        </p:spPr>
        <p:txBody>
          <a:bodyPr/>
          <a:lstStyle/>
          <a:p>
            <a:r>
              <a:rPr lang="en-US" dirty="0"/>
              <a:t>Using asynchronous function in sequence </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0" name="Picture 9"/>
          <p:cNvPicPr>
            <a:picLocks noChangeAspect="1"/>
          </p:cNvPicPr>
          <p:nvPr/>
        </p:nvPicPr>
        <p:blipFill>
          <a:blip r:embed="rId5"/>
          <a:stretch>
            <a:fillRect/>
          </a:stretch>
        </p:blipFill>
        <p:spPr>
          <a:xfrm>
            <a:off x="6337300" y="2613129"/>
            <a:ext cx="5138737" cy="4083510"/>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561110" y="4107352"/>
            <a:ext cx="5457825" cy="114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408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a:t>
            </a:r>
            <a:br>
              <a:rPr lang="en-US" dirty="0"/>
            </a:br>
            <a:r>
              <a:rPr lang="en-US" sz="2000" b="1" dirty="0">
                <a:solidFill>
                  <a:schemeClr val="accent3">
                    <a:lumMod val="60000"/>
                    <a:lumOff val="40000"/>
                  </a:schemeClr>
                </a:solidFill>
              </a:rPr>
              <a:t>Callback</a:t>
            </a:r>
            <a:endParaRPr lang="en-US" sz="2000" dirty="0"/>
          </a:p>
        </p:txBody>
      </p:sp>
      <p:sp>
        <p:nvSpPr>
          <p:cNvPr id="3" name="Content Placeholder 2"/>
          <p:cNvSpPr>
            <a:spLocks noGrp="1"/>
          </p:cNvSpPr>
          <p:nvPr>
            <p:ph idx="1"/>
          </p:nvPr>
        </p:nvSpPr>
        <p:spPr>
          <a:xfrm>
            <a:off x="1154953" y="2199503"/>
            <a:ext cx="10592203" cy="4357816"/>
          </a:xfrm>
        </p:spPr>
        <p:txBody>
          <a:bodyPr/>
          <a:lstStyle/>
          <a:p>
            <a:r>
              <a:rPr lang="en-US" dirty="0"/>
              <a:t>Primarily used in Node.js 6.10 and below for Lambda</a:t>
            </a:r>
          </a:p>
          <a:p>
            <a:r>
              <a:rPr lang="en-US" dirty="0"/>
              <a:t>Establish connections to independent interfaces such as Databases or APIs</a:t>
            </a:r>
          </a:p>
          <a:p>
            <a:r>
              <a:rPr lang="en-US" dirty="0"/>
              <a:t>On response, process further (dependent functions)</a:t>
            </a:r>
          </a:p>
          <a:p>
            <a:pPr lvl="1"/>
            <a:r>
              <a:rPr lang="en-US" dirty="0"/>
              <a:t>If there are a large number of functions, dependent of each other, then we possibly get into something called Callback Hell (Because we need to nest the dependent functions, within a function). It can be very confusing and messy.</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0" name="Picture 9"/>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l="636"/>
          <a:stretch/>
        </p:blipFill>
        <p:spPr>
          <a:xfrm>
            <a:off x="5705708" y="4358115"/>
            <a:ext cx="5038492" cy="1682165"/>
          </a:xfrm>
          <a:prstGeom prst="rect">
            <a:avLst/>
          </a:prstGeom>
        </p:spPr>
      </p:pic>
      <p:pic>
        <p:nvPicPr>
          <p:cNvPr id="11" name="Picture 10"/>
          <p:cNvPicPr>
            <a:picLocks noChangeAspect="1"/>
          </p:cNvPicPr>
          <p:nvPr/>
        </p:nvPicPr>
        <p:blipFill>
          <a:blip r:embed="rId7"/>
          <a:stretch>
            <a:fillRect/>
          </a:stretch>
        </p:blipFill>
        <p:spPr>
          <a:xfrm>
            <a:off x="1533525" y="4584433"/>
            <a:ext cx="3260686" cy="1454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346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a:t>
            </a:r>
            <a:br>
              <a:rPr lang="en-US" dirty="0"/>
            </a:br>
            <a:r>
              <a:rPr lang="en-US" sz="2000" b="1" dirty="0">
                <a:solidFill>
                  <a:schemeClr val="accent3">
                    <a:lumMod val="60000"/>
                    <a:lumOff val="40000"/>
                  </a:schemeClr>
                </a:solidFill>
              </a:rPr>
              <a:t>Promises</a:t>
            </a:r>
            <a:endParaRPr lang="en-US" sz="2000" dirty="0"/>
          </a:p>
        </p:txBody>
      </p:sp>
      <p:sp>
        <p:nvSpPr>
          <p:cNvPr id="3" name="Content Placeholder 2"/>
          <p:cNvSpPr>
            <a:spLocks noGrp="1"/>
          </p:cNvSpPr>
          <p:nvPr>
            <p:ph idx="1"/>
          </p:nvPr>
        </p:nvSpPr>
        <p:spPr>
          <a:xfrm>
            <a:off x="1154953" y="2199503"/>
            <a:ext cx="10592203" cy="4357816"/>
          </a:xfrm>
        </p:spPr>
        <p:txBody>
          <a:bodyPr/>
          <a:lstStyle/>
          <a:p>
            <a:r>
              <a:rPr lang="en-US" dirty="0">
                <a:effectLst>
                  <a:outerShdw blurRad="38100" dist="38100" dir="2700000" algn="tl">
                    <a:srgbClr val="000000">
                      <a:alpha val="43137"/>
                    </a:srgbClr>
                  </a:outerShdw>
                </a:effectLst>
              </a:rPr>
              <a:t>Promise</a:t>
            </a:r>
            <a:r>
              <a:rPr lang="en-US" dirty="0"/>
              <a:t> is a most sophisticated solution to implementing asynchronous code in JavaScript </a:t>
            </a:r>
          </a:p>
          <a:p>
            <a:r>
              <a:rPr lang="en-US" dirty="0"/>
              <a:t>It currently provides 3 methods </a:t>
            </a:r>
          </a:p>
          <a:p>
            <a:pPr lvl="1"/>
            <a:r>
              <a:rPr lang="en-US" dirty="0"/>
              <a:t>.</a:t>
            </a:r>
            <a:r>
              <a:rPr lang="en-US" dirty="0">
                <a:effectLst>
                  <a:outerShdw blurRad="38100" dist="38100" dir="2700000" algn="tl">
                    <a:srgbClr val="000000">
                      <a:alpha val="43137"/>
                    </a:srgbClr>
                  </a:outerShdw>
                </a:effectLst>
              </a:rPr>
              <a:t>then() </a:t>
            </a:r>
            <a:r>
              <a:rPr lang="en-US" dirty="0"/>
              <a:t>: handles success and </a:t>
            </a:r>
            <a:br>
              <a:rPr lang="en-US" dirty="0"/>
            </a:br>
            <a:r>
              <a:rPr lang="en-US" dirty="0"/>
              <a:t>can manage both success and failure scenarios </a:t>
            </a:r>
          </a:p>
          <a:p>
            <a:pPr lvl="1"/>
            <a:r>
              <a:rPr lang="en-US" dirty="0"/>
              <a:t>.</a:t>
            </a:r>
            <a:r>
              <a:rPr lang="en-US" dirty="0">
                <a:effectLst>
                  <a:outerShdw blurRad="38100" dist="38100" dir="2700000" algn="tl">
                    <a:srgbClr val="000000">
                      <a:alpha val="43137"/>
                    </a:srgbClr>
                  </a:outerShdw>
                </a:effectLst>
              </a:rPr>
              <a:t>catch(): </a:t>
            </a:r>
            <a:r>
              <a:rPr lang="en-US" dirty="0"/>
              <a:t>handles failure and meant for errors</a:t>
            </a:r>
          </a:p>
          <a:p>
            <a:pPr lvl="1"/>
            <a:r>
              <a:rPr lang="en-US" dirty="0"/>
              <a:t>.</a:t>
            </a:r>
            <a:r>
              <a:rPr lang="en-US" dirty="0">
                <a:effectLst>
                  <a:outerShdw blurRad="38100" dist="38100" dir="2700000" algn="tl">
                    <a:srgbClr val="000000">
                      <a:alpha val="43137"/>
                    </a:srgbClr>
                  </a:outerShdw>
                </a:effectLst>
              </a:rPr>
              <a:t>finally(): </a:t>
            </a:r>
            <a:r>
              <a:rPr lang="en-US" dirty="0"/>
              <a:t>handles completion and meant for </a:t>
            </a:r>
            <a:br>
              <a:rPr lang="en-US" dirty="0"/>
            </a:br>
            <a:r>
              <a:rPr lang="en-US" dirty="0"/>
              <a:t>the tasks that should execute no matter what</a:t>
            </a:r>
            <a:br>
              <a:rPr lang="en-US" dirty="0"/>
            </a:br>
            <a:r>
              <a:rPr lang="en-US" dirty="0"/>
              <a:t>the result is (Executes irrespective of success</a:t>
            </a:r>
            <a:br>
              <a:rPr lang="en-US" dirty="0"/>
            </a:br>
            <a:r>
              <a:rPr lang="en-US" dirty="0"/>
              <a:t>or error)</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0" name="Picture 9"/>
          <p:cNvPicPr>
            <a:picLocks noChangeAspect="1"/>
          </p:cNvPicPr>
          <p:nvPr/>
        </p:nvPicPr>
        <p:blipFill>
          <a:blip r:embed="rId5"/>
          <a:stretch>
            <a:fillRect/>
          </a:stretch>
        </p:blipFill>
        <p:spPr>
          <a:xfrm>
            <a:off x="6909994" y="3000680"/>
            <a:ext cx="4634604" cy="3184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9900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a:t>
            </a:r>
            <a:br>
              <a:rPr lang="en-US" dirty="0"/>
            </a:br>
            <a:r>
              <a:rPr lang="en-US" sz="2000" b="1" dirty="0">
                <a:solidFill>
                  <a:schemeClr val="accent3">
                    <a:lumMod val="60000"/>
                    <a:lumOff val="40000"/>
                  </a:schemeClr>
                </a:solidFill>
              </a:rPr>
              <a:t>Promises 2</a:t>
            </a:r>
            <a:endParaRPr lang="en-US" sz="2000" dirty="0"/>
          </a:p>
        </p:txBody>
      </p:sp>
      <p:sp>
        <p:nvSpPr>
          <p:cNvPr id="3" name="Content Placeholder 2"/>
          <p:cNvSpPr>
            <a:spLocks noGrp="1"/>
          </p:cNvSpPr>
          <p:nvPr>
            <p:ph idx="1"/>
          </p:nvPr>
        </p:nvSpPr>
        <p:spPr>
          <a:xfrm>
            <a:off x="1154953" y="2199503"/>
            <a:ext cx="10592203" cy="4357816"/>
          </a:xfrm>
        </p:spPr>
        <p:txBody>
          <a:bodyPr/>
          <a:lstStyle/>
          <a:p>
            <a:r>
              <a:rPr lang="en-US" dirty="0">
                <a:effectLst>
                  <a:outerShdw blurRad="38100" dist="38100" dir="2700000" algn="tl">
                    <a:srgbClr val="000000">
                      <a:alpha val="43137"/>
                    </a:srgbClr>
                  </a:outerShdw>
                </a:effectLst>
              </a:rPr>
              <a:t>Promise</a:t>
            </a:r>
            <a:r>
              <a:rPr lang="en-US" dirty="0"/>
              <a:t> is a most sophisticated solution to implementing asynchronous code in JavaScript </a:t>
            </a:r>
          </a:p>
          <a:p>
            <a:r>
              <a:rPr lang="en-US" dirty="0"/>
              <a:t>We can also use a chained promises where next </a:t>
            </a:r>
            <a:br>
              <a:rPr lang="en-US" dirty="0"/>
            </a:br>
            <a:r>
              <a:rPr lang="en-US" dirty="0"/>
              <a:t>function executes if the previous one was </a:t>
            </a:r>
            <a:br>
              <a:rPr lang="en-US" dirty="0"/>
            </a:br>
            <a:r>
              <a:rPr lang="en-US" dirty="0"/>
              <a:t>successful.</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9" name="Picture 8"/>
          <p:cNvPicPr>
            <a:picLocks noChangeAspect="1"/>
          </p:cNvPicPr>
          <p:nvPr/>
        </p:nvPicPr>
        <p:blipFill>
          <a:blip r:embed="rId5"/>
          <a:stretch>
            <a:fillRect/>
          </a:stretch>
        </p:blipFill>
        <p:spPr>
          <a:xfrm>
            <a:off x="8102600" y="2692920"/>
            <a:ext cx="3741737" cy="3122519"/>
          </a:xfrm>
          <a:prstGeom prst="rect">
            <a:avLst/>
          </a:prstGeom>
        </p:spPr>
      </p:pic>
      <p:pic>
        <p:nvPicPr>
          <p:cNvPr id="11" name="Picture 10"/>
          <p:cNvPicPr>
            <a:picLocks noChangeAspect="1"/>
          </p:cNvPicPr>
          <p:nvPr/>
        </p:nvPicPr>
        <p:blipFill>
          <a:blip r:embed="rId6"/>
          <a:stretch>
            <a:fillRect/>
          </a:stretch>
        </p:blipFill>
        <p:spPr>
          <a:xfrm>
            <a:off x="8197674" y="5943020"/>
            <a:ext cx="3598072" cy="753619"/>
          </a:xfrm>
          <a:prstGeom prst="rect">
            <a:avLst/>
          </a:prstGeom>
        </p:spPr>
      </p:pic>
      <p:pic>
        <p:nvPicPr>
          <p:cNvPr id="12" name="Picture 11"/>
          <p:cNvPicPr>
            <a:picLocks noChangeAspect="1"/>
          </p:cNvPicPr>
          <p:nvPr/>
        </p:nvPicPr>
        <p:blipFill>
          <a:blip r:embed="rId7"/>
          <a:stretch>
            <a:fillRect/>
          </a:stretch>
        </p:blipFill>
        <p:spPr>
          <a:xfrm>
            <a:off x="1537192" y="3696816"/>
            <a:ext cx="4178991" cy="21186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3440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a:t>
            </a:r>
            <a:br>
              <a:rPr lang="en-US" dirty="0"/>
            </a:br>
            <a:r>
              <a:rPr lang="en-US" sz="2000" b="1" dirty="0">
                <a:solidFill>
                  <a:schemeClr val="accent3">
                    <a:lumMod val="60000"/>
                    <a:lumOff val="40000"/>
                  </a:schemeClr>
                </a:solidFill>
              </a:rPr>
              <a:t>Promises 3</a:t>
            </a:r>
            <a:endParaRPr lang="en-US" sz="2000" dirty="0"/>
          </a:p>
        </p:txBody>
      </p:sp>
      <p:sp>
        <p:nvSpPr>
          <p:cNvPr id="3" name="Content Placeholder 2"/>
          <p:cNvSpPr>
            <a:spLocks noGrp="1"/>
          </p:cNvSpPr>
          <p:nvPr>
            <p:ph idx="1"/>
          </p:nvPr>
        </p:nvSpPr>
        <p:spPr>
          <a:xfrm>
            <a:off x="1154953" y="2199503"/>
            <a:ext cx="10592203" cy="4357816"/>
          </a:xfrm>
        </p:spPr>
        <p:txBody>
          <a:bodyPr/>
          <a:lstStyle/>
          <a:p>
            <a:r>
              <a:rPr lang="en-US" dirty="0"/>
              <a:t>If we comment resolve, no success will be done by the promise </a:t>
            </a:r>
          </a:p>
          <a:p>
            <a:r>
              <a:rPr lang="en-US" dirty="0"/>
              <a:t>Therefore, function b() won’t be executed </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0" name="Picture 9"/>
          <p:cNvPicPr>
            <a:picLocks noChangeAspect="1"/>
          </p:cNvPicPr>
          <p:nvPr/>
        </p:nvPicPr>
        <p:blipFill>
          <a:blip r:embed="rId5"/>
          <a:stretch>
            <a:fillRect/>
          </a:stretch>
        </p:blipFill>
        <p:spPr>
          <a:xfrm>
            <a:off x="7164044" y="2816719"/>
            <a:ext cx="4583112" cy="3890487"/>
          </a:xfrm>
          <a:prstGeom prst="rect">
            <a:avLst/>
          </a:prstGeom>
        </p:spPr>
      </p:pic>
      <p:pic>
        <p:nvPicPr>
          <p:cNvPr id="13" name="Picture 12"/>
          <p:cNvPicPr>
            <a:picLocks noChangeAspect="1"/>
          </p:cNvPicPr>
          <p:nvPr/>
        </p:nvPicPr>
        <p:blipFill>
          <a:blip r:embed="rId6"/>
          <a:stretch>
            <a:fillRect/>
          </a:stretch>
        </p:blipFill>
        <p:spPr>
          <a:xfrm>
            <a:off x="931863" y="4254499"/>
            <a:ext cx="5659736" cy="1076325"/>
          </a:xfrm>
          <a:prstGeom prst="rect">
            <a:avLst/>
          </a:prstGeom>
        </p:spPr>
      </p:pic>
    </p:spTree>
    <p:extLst>
      <p:ext uri="{BB962C8B-B14F-4D97-AF65-F5344CB8AC3E}">
        <p14:creationId xmlns:p14="http://schemas.microsoft.com/office/powerpoint/2010/main" val="2940653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a:t>
            </a:r>
            <a:br>
              <a:rPr lang="en-US" dirty="0"/>
            </a:br>
            <a:r>
              <a:rPr lang="en-US" sz="2000" b="1" dirty="0">
                <a:solidFill>
                  <a:schemeClr val="accent3">
                    <a:lumMod val="60000"/>
                    <a:lumOff val="40000"/>
                  </a:schemeClr>
                </a:solidFill>
              </a:rPr>
              <a:t>Promises Hell</a:t>
            </a:r>
            <a:endParaRPr lang="en-US" sz="2000"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9" name="Picture 8"/>
          <p:cNvPicPr>
            <a:picLocks noChangeAspect="1"/>
          </p:cNvPicPr>
          <p:nvPr/>
        </p:nvPicPr>
        <p:blipFill>
          <a:blip r:embed="rId5"/>
          <a:stretch>
            <a:fillRect/>
          </a:stretch>
        </p:blipFill>
        <p:spPr>
          <a:xfrm>
            <a:off x="3126363" y="2177708"/>
            <a:ext cx="6094193" cy="45189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980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effectLst>
                  <a:outerShdw blurRad="38100" dist="38100" dir="2700000" algn="tl">
                    <a:srgbClr val="000000">
                      <a:alpha val="43137"/>
                    </a:srgbClr>
                  </a:outerShdw>
                </a:effectLst>
              </a:rPr>
              <a:t>JavaScript</a:t>
            </a:r>
            <a:r>
              <a:rPr lang="en-US" dirty="0"/>
              <a:t> Basics:</a:t>
            </a:r>
            <a:br>
              <a:rPr lang="en-US" dirty="0"/>
            </a:br>
            <a:r>
              <a:rPr lang="en-US" sz="2000" b="1" dirty="0">
                <a:solidFill>
                  <a:schemeClr val="accent3">
                    <a:lumMod val="60000"/>
                    <a:lumOff val="40000"/>
                  </a:schemeClr>
                </a:solidFill>
              </a:rPr>
              <a:t>Await Expressions in </a:t>
            </a:r>
            <a:r>
              <a:rPr lang="en-US" sz="2000" b="1" dirty="0" err="1">
                <a:solidFill>
                  <a:schemeClr val="accent3">
                    <a:lumMod val="60000"/>
                    <a:lumOff val="40000"/>
                  </a:schemeClr>
                </a:solidFill>
              </a:rPr>
              <a:t>Aync</a:t>
            </a:r>
            <a:r>
              <a:rPr lang="en-US" sz="2000" b="1" dirty="0">
                <a:solidFill>
                  <a:schemeClr val="accent3">
                    <a:lumMod val="60000"/>
                    <a:lumOff val="40000"/>
                  </a:schemeClr>
                </a:solidFill>
              </a:rPr>
              <a:t> Functions</a:t>
            </a:r>
            <a:endParaRPr lang="en-US" sz="2000" dirty="0"/>
          </a:p>
        </p:txBody>
      </p:sp>
      <p:sp>
        <p:nvSpPr>
          <p:cNvPr id="3" name="Content Placeholder 2"/>
          <p:cNvSpPr>
            <a:spLocks noGrp="1"/>
          </p:cNvSpPr>
          <p:nvPr>
            <p:ph idx="1"/>
          </p:nvPr>
        </p:nvSpPr>
        <p:spPr>
          <a:xfrm>
            <a:off x="1154953" y="2199503"/>
            <a:ext cx="10592203" cy="4357816"/>
          </a:xfrm>
        </p:spPr>
        <p:txBody>
          <a:bodyPr/>
          <a:lstStyle/>
          <a:p>
            <a:r>
              <a:rPr lang="en-US" dirty="0"/>
              <a:t>Await expression works in an Asynch function</a:t>
            </a:r>
          </a:p>
          <a:p>
            <a:r>
              <a:rPr lang="en-US" dirty="0"/>
              <a:t>Supported in Lambda for Node.js 8.10 </a:t>
            </a:r>
          </a:p>
          <a:p>
            <a:r>
              <a:rPr lang="en-US" dirty="0"/>
              <a:t>Cleaner code </a:t>
            </a:r>
          </a:p>
          <a:p>
            <a:pPr lvl="1"/>
            <a:r>
              <a:rPr lang="en-US" dirty="0"/>
              <a:t>Used in Lambda Functions, including Alexa Skills</a:t>
            </a:r>
          </a:p>
          <a:p>
            <a:pPr lvl="1"/>
            <a:r>
              <a:rPr lang="en-US" dirty="0"/>
              <a:t>Makes code easier to debug</a:t>
            </a:r>
          </a:p>
          <a:p>
            <a:pPr lvl="1"/>
            <a:r>
              <a:rPr lang="en-US" dirty="0"/>
              <a:t>Execution in sequence </a:t>
            </a:r>
          </a:p>
          <a:p>
            <a:pPr lvl="1"/>
            <a:r>
              <a:rPr lang="en-US" dirty="0"/>
              <a:t>Reliability </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dirty="0"/>
              <a:t>Fulcrum Digital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9" name="Picture 8"/>
          <p:cNvPicPr>
            <a:picLocks noChangeAspect="1"/>
          </p:cNvPicPr>
          <p:nvPr/>
        </p:nvPicPr>
        <p:blipFill>
          <a:blip r:embed="rId5"/>
          <a:stretch>
            <a:fillRect/>
          </a:stretch>
        </p:blipFill>
        <p:spPr>
          <a:xfrm>
            <a:off x="6919973" y="2255260"/>
            <a:ext cx="4817977" cy="4471804"/>
          </a:xfrm>
          <a:prstGeom prst="rect">
            <a:avLst/>
          </a:prstGeom>
        </p:spPr>
      </p:pic>
    </p:spTree>
    <p:extLst>
      <p:ext uri="{BB962C8B-B14F-4D97-AF65-F5344CB8AC3E}">
        <p14:creationId xmlns:p14="http://schemas.microsoft.com/office/powerpoint/2010/main" val="26512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47+] Iron Man Jarvis Live Wallpaper on WallpaperSafar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0109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636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a:solidFill>
                  <a:srgbClr val="FFFF00"/>
                </a:solidFill>
                <a:effectLst>
                  <a:outerShdw blurRad="38100" dist="38100" dir="2700000" algn="tl">
                    <a:srgbClr val="000000">
                      <a:alpha val="43137"/>
                    </a:srgbClr>
                  </a:outerShdw>
                </a:effectLst>
              </a:rPr>
              <a:t>Lambda</a:t>
            </a:r>
            <a:r>
              <a:rPr lang="en-US" dirty="0"/>
              <a:t> Basics</a:t>
            </a:r>
            <a:br>
              <a:rPr lang="en-US" dirty="0"/>
            </a:br>
            <a:r>
              <a:rPr lang="en-US" sz="2400" b="1" i="1" dirty="0">
                <a:solidFill>
                  <a:schemeClr val="accent3">
                    <a:lumMod val="60000"/>
                    <a:lumOff val="40000"/>
                  </a:schemeClr>
                </a:solidFill>
              </a:rPr>
              <a:t>Create Lambda Function</a:t>
            </a:r>
            <a:endParaRPr lang="en-US" sz="2400" i="1" dirty="0"/>
          </a:p>
        </p:txBody>
      </p:sp>
      <p:sp>
        <p:nvSpPr>
          <p:cNvPr id="3" name="Content Placeholder 2"/>
          <p:cNvSpPr>
            <a:spLocks noGrp="1"/>
          </p:cNvSpPr>
          <p:nvPr>
            <p:ph idx="1"/>
          </p:nvPr>
        </p:nvSpPr>
        <p:spPr>
          <a:xfrm>
            <a:off x="561110" y="2414079"/>
            <a:ext cx="8825659" cy="3416300"/>
          </a:xfrm>
        </p:spPr>
        <p:txBody>
          <a:bodyPr/>
          <a:lstStyle/>
          <a:p>
            <a:r>
              <a:rPr lang="en-US" dirty="0"/>
              <a:t>S3-get-object from Lambda blueprints</a:t>
            </a:r>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9" name="Picture 8"/>
          <p:cNvPicPr>
            <a:picLocks noChangeAspect="1"/>
          </p:cNvPicPr>
          <p:nvPr/>
        </p:nvPicPr>
        <p:blipFill>
          <a:blip r:embed="rId5"/>
          <a:stretch>
            <a:fillRect/>
          </a:stretch>
        </p:blipFill>
        <p:spPr>
          <a:xfrm>
            <a:off x="2147984" y="3044561"/>
            <a:ext cx="7768383" cy="2935537"/>
          </a:xfrm>
          <a:prstGeom prst="rect">
            <a:avLst/>
          </a:prstGeom>
        </p:spPr>
      </p:pic>
    </p:spTree>
    <p:extLst>
      <p:ext uri="{BB962C8B-B14F-4D97-AF65-F5344CB8AC3E}">
        <p14:creationId xmlns:p14="http://schemas.microsoft.com/office/powerpoint/2010/main" val="3013104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a:solidFill>
                  <a:srgbClr val="FFFF00"/>
                </a:solidFill>
                <a:effectLst>
                  <a:outerShdw blurRad="38100" dist="38100" dir="2700000" algn="tl">
                    <a:srgbClr val="000000">
                      <a:alpha val="43137"/>
                    </a:srgbClr>
                  </a:outerShdw>
                </a:effectLst>
              </a:rPr>
              <a:t>Lambda</a:t>
            </a:r>
            <a:r>
              <a:rPr lang="en-US" dirty="0"/>
              <a:t> Basics</a:t>
            </a:r>
            <a:br>
              <a:rPr lang="en-US" dirty="0"/>
            </a:br>
            <a:r>
              <a:rPr lang="en-US" sz="2400" b="1" i="1" dirty="0">
                <a:solidFill>
                  <a:schemeClr val="accent3">
                    <a:lumMod val="60000"/>
                    <a:lumOff val="40000"/>
                  </a:schemeClr>
                </a:solidFill>
              </a:rPr>
              <a:t>Create Lambda Function</a:t>
            </a:r>
            <a:endParaRPr lang="en-US" sz="2400" i="1"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1" name="Picture 10"/>
          <p:cNvPicPr>
            <a:picLocks noChangeAspect="1"/>
          </p:cNvPicPr>
          <p:nvPr/>
        </p:nvPicPr>
        <p:blipFill>
          <a:blip r:embed="rId5"/>
          <a:stretch>
            <a:fillRect/>
          </a:stretch>
        </p:blipFill>
        <p:spPr>
          <a:xfrm>
            <a:off x="1881188" y="2210365"/>
            <a:ext cx="4253346" cy="4461694"/>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6"/>
          <a:stretch>
            <a:fillRect/>
          </a:stretch>
        </p:blipFill>
        <p:spPr>
          <a:xfrm>
            <a:off x="6339100" y="2210365"/>
            <a:ext cx="4151100" cy="4461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6450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Alexa Skills?</a:t>
            </a:r>
          </a:p>
        </p:txBody>
      </p:sp>
      <p:sp>
        <p:nvSpPr>
          <p:cNvPr id="6" name="Content Placeholder 2"/>
          <p:cNvSpPr>
            <a:spLocks noGrp="1"/>
          </p:cNvSpPr>
          <p:nvPr>
            <p:ph idx="1"/>
          </p:nvPr>
        </p:nvSpPr>
        <p:spPr>
          <a:xfrm>
            <a:off x="225094" y="2446278"/>
            <a:ext cx="11497349" cy="3416300"/>
          </a:xfrm>
        </p:spPr>
        <p:txBody>
          <a:bodyPr>
            <a:normAutofit lnSpcReduction="10000"/>
          </a:bodyPr>
          <a:lstStyle/>
          <a:p>
            <a:r>
              <a:rPr lang="en-US" dirty="0"/>
              <a:t>Alexa is a voice service from Amazon.</a:t>
            </a:r>
          </a:p>
          <a:p>
            <a:r>
              <a:rPr lang="en-US" dirty="0"/>
              <a:t>Alexa powers devices like Echo Show, Echo Spot, Echo Dot etc.</a:t>
            </a:r>
          </a:p>
          <a:p>
            <a:r>
              <a:rPr lang="en-US" dirty="0"/>
              <a:t>The most important feature of the Alexa is off course it’s hands-free voice control, which lets users ask questions without touching the device.</a:t>
            </a:r>
          </a:p>
          <a:p>
            <a:r>
              <a:rPr lang="en-US" dirty="0"/>
              <a:t>Alexa listen to the voice commands and respond with appropriate responses to fulfill. </a:t>
            </a:r>
          </a:p>
          <a:p>
            <a:r>
              <a:rPr lang="en-US" dirty="0"/>
              <a:t>Alexa comes with many capabilities like playing music, reading the news, creating your shopping list, setting alarms, know about the weather etc.</a:t>
            </a:r>
          </a:p>
          <a:p>
            <a:r>
              <a:rPr lang="en-US" dirty="0"/>
              <a:t>Alexa comes with many capabilities like playing music, </a:t>
            </a:r>
            <a:br>
              <a:rPr lang="en-US" dirty="0"/>
            </a:br>
            <a:r>
              <a:rPr lang="en-US" dirty="0"/>
              <a:t>reading the news, creating your shopping list, setting alarms, </a:t>
            </a:r>
            <a:br>
              <a:rPr lang="en-US" dirty="0"/>
            </a:br>
            <a:r>
              <a:rPr lang="en-US" dirty="0"/>
              <a:t>know about the weather etc.</a:t>
            </a:r>
          </a:p>
          <a:p>
            <a:endParaRPr lang="en-US" dirty="0"/>
          </a:p>
          <a:p>
            <a:endParaRPr lang="en-US" dirty="0"/>
          </a:p>
          <a:p>
            <a:endParaRPr lang="en-US" dirty="0"/>
          </a:p>
        </p:txBody>
      </p:sp>
      <p:pic>
        <p:nvPicPr>
          <p:cNvPr id="7" name="Picture 6"/>
          <p:cNvPicPr>
            <a:picLocks noChangeAspect="1"/>
          </p:cNvPicPr>
          <p:nvPr/>
        </p:nvPicPr>
        <p:blipFill>
          <a:blip r:embed="rId2">
            <a:clrChange>
              <a:clrFrom>
                <a:srgbClr val="EDEDED"/>
              </a:clrFrom>
              <a:clrTo>
                <a:srgbClr val="EDEDED">
                  <a:alpha val="0"/>
                </a:srgbClr>
              </a:clrTo>
            </a:clrChange>
            <a:extLst>
              <a:ext uri="{28A0092B-C50C-407E-A947-70E740481C1C}">
                <a14:useLocalDpi xmlns:a14="http://schemas.microsoft.com/office/drawing/2010/main" val="0"/>
              </a:ext>
            </a:extLst>
          </a:blip>
          <a:stretch>
            <a:fillRect/>
          </a:stretch>
        </p:blipFill>
        <p:spPr>
          <a:xfrm>
            <a:off x="8668227" y="4681803"/>
            <a:ext cx="3301352" cy="2081462"/>
          </a:xfrm>
          <a:prstGeom prst="rect">
            <a:avLst/>
          </a:prstGeom>
        </p:spPr>
      </p:pic>
      <p:sp>
        <p:nvSpPr>
          <p:cNvPr id="8" name="Footer Placeholder 7"/>
          <p:cNvSpPr>
            <a:spLocks noGrp="1"/>
          </p:cNvSpPr>
          <p:nvPr>
            <p:ph type="ftr" sz="quarter" idx="11"/>
          </p:nvPr>
        </p:nvSpPr>
        <p:spPr/>
        <p:txBody>
          <a:bodyPr/>
          <a:lstStyle/>
          <a:p>
            <a:r>
              <a:rPr lang="en-US"/>
              <a:t>Fulcrum Digital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238219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a:solidFill>
                  <a:srgbClr val="FFFF00"/>
                </a:solidFill>
                <a:effectLst>
                  <a:outerShdw blurRad="38100" dist="38100" dir="2700000" algn="tl">
                    <a:srgbClr val="000000">
                      <a:alpha val="43137"/>
                    </a:srgbClr>
                  </a:outerShdw>
                </a:effectLst>
              </a:rPr>
              <a:t>Lambda</a:t>
            </a:r>
            <a:r>
              <a:rPr lang="en-US" dirty="0"/>
              <a:t> Basics</a:t>
            </a:r>
            <a:br>
              <a:rPr lang="en-US" dirty="0"/>
            </a:br>
            <a:r>
              <a:rPr lang="en-US" sz="2400" b="1" i="1" dirty="0">
                <a:solidFill>
                  <a:schemeClr val="accent3">
                    <a:lumMod val="60000"/>
                    <a:lumOff val="40000"/>
                  </a:schemeClr>
                </a:solidFill>
              </a:rPr>
              <a:t>Create Lambda Function</a:t>
            </a:r>
            <a:endParaRPr lang="en-US" sz="2400" i="1"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1" name="Picture 10"/>
          <p:cNvPicPr>
            <a:picLocks noChangeAspect="1"/>
          </p:cNvPicPr>
          <p:nvPr/>
        </p:nvPicPr>
        <p:blipFill>
          <a:blip r:embed="rId5"/>
          <a:stretch>
            <a:fillRect/>
          </a:stretch>
        </p:blipFill>
        <p:spPr>
          <a:xfrm>
            <a:off x="1268266" y="2475036"/>
            <a:ext cx="8866188" cy="3673227"/>
          </a:xfrm>
          <a:prstGeom prst="rect">
            <a:avLst/>
          </a:prstGeom>
        </p:spPr>
      </p:pic>
    </p:spTree>
    <p:extLst>
      <p:ext uri="{BB962C8B-B14F-4D97-AF65-F5344CB8AC3E}">
        <p14:creationId xmlns:p14="http://schemas.microsoft.com/office/powerpoint/2010/main" val="1171661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a:solidFill>
                  <a:srgbClr val="FFFF00"/>
                </a:solidFill>
                <a:effectLst>
                  <a:outerShdw blurRad="38100" dist="38100" dir="2700000" algn="tl">
                    <a:srgbClr val="000000">
                      <a:alpha val="43137"/>
                    </a:srgbClr>
                  </a:outerShdw>
                </a:effectLst>
              </a:rPr>
              <a:t>Lambda</a:t>
            </a:r>
            <a:r>
              <a:rPr lang="en-US" dirty="0"/>
              <a:t> Basics</a:t>
            </a:r>
            <a:br>
              <a:rPr lang="en-US" dirty="0"/>
            </a:br>
            <a:r>
              <a:rPr lang="en-US" sz="2400" b="1" i="1" dirty="0">
                <a:solidFill>
                  <a:schemeClr val="accent3">
                    <a:lumMod val="60000"/>
                    <a:lumOff val="40000"/>
                  </a:schemeClr>
                </a:solidFill>
              </a:rPr>
              <a:t>Prepare Lambda test Event to Check connectivity</a:t>
            </a:r>
            <a:endParaRPr lang="en-US" sz="2400" i="1"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1" name="Picture 10"/>
          <p:cNvPicPr>
            <a:picLocks noChangeAspect="1"/>
          </p:cNvPicPr>
          <p:nvPr/>
        </p:nvPicPr>
        <p:blipFill>
          <a:blip r:embed="rId5"/>
          <a:stretch>
            <a:fillRect/>
          </a:stretch>
        </p:blipFill>
        <p:spPr>
          <a:xfrm>
            <a:off x="167955" y="2231895"/>
            <a:ext cx="4252950" cy="4626105"/>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6"/>
          <a:stretch>
            <a:fillRect/>
          </a:stretch>
        </p:blipFill>
        <p:spPr>
          <a:xfrm>
            <a:off x="4600007" y="2516751"/>
            <a:ext cx="4184766" cy="2169549"/>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7"/>
          <a:stretch>
            <a:fillRect/>
          </a:stretch>
        </p:blipFill>
        <p:spPr>
          <a:xfrm>
            <a:off x="5452655" y="4047916"/>
            <a:ext cx="6664236" cy="22385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9137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a:solidFill>
                  <a:srgbClr val="FFFF00"/>
                </a:solidFill>
                <a:effectLst>
                  <a:outerShdw blurRad="38100" dist="38100" dir="2700000" algn="tl">
                    <a:srgbClr val="000000">
                      <a:alpha val="43137"/>
                    </a:srgbClr>
                  </a:outerShdw>
                </a:effectLst>
              </a:rPr>
              <a:t>Lambda</a:t>
            </a:r>
            <a:r>
              <a:rPr lang="en-US" dirty="0"/>
              <a:t> Basics</a:t>
            </a:r>
            <a:br>
              <a:rPr lang="en-US" dirty="0"/>
            </a:br>
            <a:r>
              <a:rPr lang="en-US" sz="2400" b="1" i="1" dirty="0">
                <a:solidFill>
                  <a:schemeClr val="accent3">
                    <a:lumMod val="60000"/>
                    <a:lumOff val="40000"/>
                  </a:schemeClr>
                </a:solidFill>
              </a:rPr>
              <a:t>Upgrade Lambda Function</a:t>
            </a:r>
            <a:endParaRPr lang="en-US" sz="2400" i="1"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1" name="Picture 10"/>
          <p:cNvPicPr>
            <a:picLocks noChangeAspect="1"/>
          </p:cNvPicPr>
          <p:nvPr/>
        </p:nvPicPr>
        <p:blipFill>
          <a:blip r:embed="rId5"/>
          <a:stretch>
            <a:fillRect/>
          </a:stretch>
        </p:blipFill>
        <p:spPr>
          <a:xfrm>
            <a:off x="2382837" y="2118541"/>
            <a:ext cx="6557963" cy="4578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4759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a:solidFill>
                  <a:srgbClr val="FFFF00"/>
                </a:solidFill>
                <a:effectLst>
                  <a:outerShdw blurRad="38100" dist="38100" dir="2700000" algn="tl">
                    <a:srgbClr val="000000">
                      <a:alpha val="43137"/>
                    </a:srgbClr>
                  </a:outerShdw>
                </a:effectLst>
              </a:rPr>
              <a:t>Lambda</a:t>
            </a:r>
            <a:r>
              <a:rPr lang="en-US" dirty="0"/>
              <a:t> Basics</a:t>
            </a:r>
            <a:br>
              <a:rPr lang="en-US" dirty="0"/>
            </a:br>
            <a:r>
              <a:rPr lang="en-US" sz="2400" b="1" i="1" dirty="0">
                <a:solidFill>
                  <a:schemeClr val="accent3">
                    <a:lumMod val="60000"/>
                    <a:lumOff val="40000"/>
                  </a:schemeClr>
                </a:solidFill>
              </a:rPr>
              <a:t>Testing &amp; Verification</a:t>
            </a:r>
            <a:endParaRPr lang="en-US" sz="2400" i="1"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1" name="Picture 10"/>
          <p:cNvPicPr>
            <a:picLocks noChangeAspect="1"/>
          </p:cNvPicPr>
          <p:nvPr/>
        </p:nvPicPr>
        <p:blipFill>
          <a:blip r:embed="rId5"/>
          <a:stretch>
            <a:fillRect/>
          </a:stretch>
        </p:blipFill>
        <p:spPr>
          <a:xfrm>
            <a:off x="189616" y="2532019"/>
            <a:ext cx="6520626" cy="3676276"/>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6"/>
          <a:stretch>
            <a:fillRect/>
          </a:stretch>
        </p:blipFill>
        <p:spPr>
          <a:xfrm>
            <a:off x="6791150" y="3192379"/>
            <a:ext cx="5075624" cy="21175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4446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7"/>
            <a:ext cx="12192000" cy="6850743"/>
          </a:xfrm>
          <a:prstGeom prst="rect">
            <a:avLst/>
          </a:prstGeom>
        </p:spPr>
      </p:pic>
    </p:spTree>
    <p:extLst>
      <p:ext uri="{BB962C8B-B14F-4D97-AF65-F5344CB8AC3E}">
        <p14:creationId xmlns:p14="http://schemas.microsoft.com/office/powerpoint/2010/main" val="2245627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br>
              <a:rPr lang="en-US" dirty="0"/>
            </a:br>
            <a:r>
              <a:rPr lang="en-US" sz="2400" b="1" i="1" dirty="0">
                <a:solidFill>
                  <a:srgbClr val="E45F3C">
                    <a:lumMod val="60000"/>
                    <a:lumOff val="40000"/>
                  </a:srgbClr>
                </a:solidFill>
              </a:rPr>
              <a:t>Designing a Voice Interaction Model</a:t>
            </a:r>
            <a:endParaRPr lang="en-US" dirty="0"/>
          </a:p>
        </p:txBody>
      </p:sp>
      <p:sp>
        <p:nvSpPr>
          <p:cNvPr id="3" name="Content Placeholder 2"/>
          <p:cNvSpPr>
            <a:spLocks noGrp="1"/>
          </p:cNvSpPr>
          <p:nvPr>
            <p:ph idx="1"/>
          </p:nvPr>
        </p:nvSpPr>
        <p:spPr/>
        <p:txBody>
          <a:bodyPr/>
          <a:lstStyle/>
          <a:p>
            <a:r>
              <a:rPr lang="en-US" dirty="0"/>
              <a:t>Invocation Name:</a:t>
            </a:r>
          </a:p>
          <a:p>
            <a:pPr lvl="1"/>
            <a:r>
              <a:rPr lang="en-US" dirty="0"/>
              <a:t>Reda</a:t>
            </a:r>
          </a:p>
          <a:p>
            <a:r>
              <a:rPr lang="en-US" dirty="0"/>
              <a:t>Job:</a:t>
            </a:r>
          </a:p>
          <a:p>
            <a:pPr lvl="1"/>
            <a:r>
              <a:rPr lang="en-US" dirty="0"/>
              <a:t>Read out Quotes</a:t>
            </a:r>
          </a:p>
          <a:p>
            <a:pPr lvl="1"/>
            <a:r>
              <a:rPr lang="en-US" i="1" dirty="0"/>
              <a:t>Example: Alexa, Ask Reda for a quote from Einstein</a:t>
            </a:r>
          </a:p>
          <a:p>
            <a:pPr lvl="1"/>
            <a:r>
              <a:rPr lang="en-US" i="1" dirty="0"/>
              <a:t>Example: Alexa, Ask Reda what did Abraham Lincoln say</a:t>
            </a:r>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4854" y="1680632"/>
            <a:ext cx="2919200" cy="3814333"/>
          </a:xfrm>
          <a:prstGeom prst="rect">
            <a:avLst/>
          </a:prstGeom>
        </p:spPr>
      </p:pic>
    </p:spTree>
    <p:extLst>
      <p:ext uri="{BB962C8B-B14F-4D97-AF65-F5344CB8AC3E}">
        <p14:creationId xmlns:p14="http://schemas.microsoft.com/office/powerpoint/2010/main" val="2221972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br>
              <a:rPr lang="en-US" dirty="0"/>
            </a:br>
            <a:r>
              <a:rPr lang="en-US" sz="2400" b="1" i="1" dirty="0">
                <a:solidFill>
                  <a:srgbClr val="E45F3C">
                    <a:lumMod val="60000"/>
                    <a:lumOff val="40000"/>
                  </a:srgbClr>
                </a:solidFill>
              </a:rPr>
              <a:t>Designing a Voice Interaction Model</a:t>
            </a:r>
            <a:endParaRPr lang="en-US" dirty="0"/>
          </a:p>
        </p:txBody>
      </p:sp>
      <p:sp>
        <p:nvSpPr>
          <p:cNvPr id="3" name="Content Placeholder 2"/>
          <p:cNvSpPr>
            <a:spLocks noGrp="1"/>
          </p:cNvSpPr>
          <p:nvPr>
            <p:ph idx="1"/>
          </p:nvPr>
        </p:nvSpPr>
        <p:spPr>
          <a:xfrm>
            <a:off x="1090708" y="2329842"/>
            <a:ext cx="8825659" cy="3953005"/>
          </a:xfrm>
        </p:spPr>
        <p:txBody>
          <a:bodyPr>
            <a:normAutofit fontScale="85000" lnSpcReduction="20000"/>
          </a:bodyPr>
          <a:lstStyle/>
          <a:p>
            <a:r>
              <a:rPr lang="en-US" dirty="0"/>
              <a:t>Step 1: Preliminary work</a:t>
            </a:r>
          </a:p>
          <a:p>
            <a:pPr lvl="1"/>
            <a:r>
              <a:rPr lang="en-US" dirty="0"/>
              <a:t>Create a Voice Interaction Model</a:t>
            </a:r>
          </a:p>
          <a:p>
            <a:pPr lvl="1"/>
            <a:r>
              <a:rPr lang="en-US" dirty="0"/>
              <a:t>Prepare Intents, Slots, and Utterances</a:t>
            </a:r>
          </a:p>
          <a:p>
            <a:pPr lvl="1"/>
            <a:r>
              <a:rPr lang="en-US" dirty="0"/>
              <a:t>Data -  Authors and their Quotations </a:t>
            </a:r>
          </a:p>
          <a:p>
            <a:r>
              <a:rPr lang="en-US" dirty="0"/>
              <a:t>Step 2: Skill Configuration</a:t>
            </a:r>
          </a:p>
          <a:p>
            <a:pPr lvl="1"/>
            <a:r>
              <a:rPr lang="en-US" dirty="0"/>
              <a:t>On Amazon Developer Portal</a:t>
            </a:r>
          </a:p>
          <a:p>
            <a:r>
              <a:rPr lang="en-US" dirty="0"/>
              <a:t>Step 3: Skill Development</a:t>
            </a:r>
          </a:p>
          <a:p>
            <a:pPr lvl="1"/>
            <a:r>
              <a:rPr lang="en-US" dirty="0"/>
              <a:t>Create a Lambda function</a:t>
            </a:r>
          </a:p>
          <a:p>
            <a:pPr lvl="1"/>
            <a:r>
              <a:rPr lang="en-US" dirty="0"/>
              <a:t>Link Lambda function with Alexa Skill through ARN</a:t>
            </a:r>
          </a:p>
          <a:p>
            <a:r>
              <a:rPr lang="en-US" dirty="0"/>
              <a:t>Step 4: Skill Testing</a:t>
            </a:r>
          </a:p>
          <a:p>
            <a:pPr lvl="1"/>
            <a:r>
              <a:rPr lang="en-US" dirty="0"/>
              <a:t>Lambda test events</a:t>
            </a:r>
          </a:p>
          <a:p>
            <a:pPr lvl="1"/>
            <a:r>
              <a:rPr lang="en-US" dirty="0"/>
              <a:t>Skill simulator on Developer Portal</a:t>
            </a:r>
          </a:p>
          <a:p>
            <a:pPr lvl="1"/>
            <a:r>
              <a:rPr lang="en-US" dirty="0"/>
              <a:t>Physical device / Amazon Echo</a:t>
            </a:r>
          </a:p>
          <a:p>
            <a:pPr marL="457200" lvl="1" indent="0">
              <a:buNone/>
            </a:pPr>
            <a:endParaRPr lang="en-US" dirty="0"/>
          </a:p>
          <a:p>
            <a:pPr lvl="1"/>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0" name="Picture 9"/>
          <p:cNvPicPr>
            <a:picLocks noChangeAspect="1"/>
          </p:cNvPicPr>
          <p:nvPr/>
        </p:nvPicPr>
        <p:blipFill>
          <a:blip r:embed="rId5"/>
          <a:stretch>
            <a:fillRect/>
          </a:stretch>
        </p:blipFill>
        <p:spPr>
          <a:xfrm>
            <a:off x="6455131" y="4766540"/>
            <a:ext cx="5530850" cy="1664654"/>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6455131" y="2419836"/>
            <a:ext cx="5530850" cy="21628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9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37</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9" name="Picture 8"/>
          <p:cNvPicPr>
            <a:picLocks noChangeAspect="1"/>
          </p:cNvPicPr>
          <p:nvPr/>
        </p:nvPicPr>
        <p:blipFill>
          <a:blip r:embed="rId5"/>
          <a:stretch>
            <a:fillRect/>
          </a:stretch>
        </p:blipFill>
        <p:spPr>
          <a:xfrm>
            <a:off x="1250041" y="2505204"/>
            <a:ext cx="5275629" cy="373287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7078327" y="2505204"/>
            <a:ext cx="4213665" cy="37496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7177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38</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9" name="Picture 8"/>
          <p:cNvPicPr>
            <a:picLocks noChangeAspect="1"/>
          </p:cNvPicPr>
          <p:nvPr/>
        </p:nvPicPr>
        <p:blipFill>
          <a:blip r:embed="rId5"/>
          <a:stretch>
            <a:fillRect/>
          </a:stretch>
        </p:blipFill>
        <p:spPr>
          <a:xfrm>
            <a:off x="561110" y="2331384"/>
            <a:ext cx="8616987" cy="388152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5694490" y="2670504"/>
            <a:ext cx="4095750" cy="2152650"/>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7"/>
          <a:stretch>
            <a:fillRect/>
          </a:stretch>
        </p:blipFill>
        <p:spPr>
          <a:xfrm>
            <a:off x="8166227" y="3443992"/>
            <a:ext cx="3248025" cy="2085975"/>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8"/>
          <a:stretch>
            <a:fillRect/>
          </a:stretch>
        </p:blipFill>
        <p:spPr>
          <a:xfrm>
            <a:off x="6227665" y="4950412"/>
            <a:ext cx="2544770" cy="17462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2837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br>
              <a:rPr lang="en-US" dirty="0"/>
            </a:br>
            <a:r>
              <a:rPr lang="en-US" sz="2400" b="1" i="1" dirty="0">
                <a:solidFill>
                  <a:srgbClr val="E45F3C">
                    <a:lumMod val="60000"/>
                    <a:lumOff val="40000"/>
                  </a:srgbClr>
                </a:solidFill>
              </a:rPr>
              <a:t>Configuration of Reda 1.0 Custom Skill on Dev Portal</a:t>
            </a:r>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39</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9" name="Picture 8"/>
          <p:cNvPicPr>
            <a:picLocks noChangeAspect="1"/>
          </p:cNvPicPr>
          <p:nvPr/>
        </p:nvPicPr>
        <p:blipFill>
          <a:blip r:embed="rId5"/>
          <a:stretch>
            <a:fillRect/>
          </a:stretch>
        </p:blipFill>
        <p:spPr>
          <a:xfrm>
            <a:off x="561110" y="2317315"/>
            <a:ext cx="4897141" cy="243311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5204260" y="1895486"/>
            <a:ext cx="6130925" cy="242317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7"/>
          <a:stretch>
            <a:fillRect/>
          </a:stretch>
        </p:blipFill>
        <p:spPr>
          <a:xfrm>
            <a:off x="3809210" y="4318661"/>
            <a:ext cx="5254845" cy="2425313"/>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8"/>
          <a:stretch>
            <a:fillRect/>
          </a:stretch>
        </p:blipFill>
        <p:spPr>
          <a:xfrm>
            <a:off x="8258610" y="5255092"/>
            <a:ext cx="3076575" cy="552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4188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Alexa Features</a:t>
            </a:r>
          </a:p>
        </p:txBody>
      </p:sp>
      <p:grpSp>
        <p:nvGrpSpPr>
          <p:cNvPr id="12" name="Group 11"/>
          <p:cNvGrpSpPr/>
          <p:nvPr/>
        </p:nvGrpSpPr>
        <p:grpSpPr>
          <a:xfrm>
            <a:off x="676275" y="2257425"/>
            <a:ext cx="10754575" cy="3990975"/>
            <a:chOff x="104775" y="2247900"/>
            <a:chExt cx="11268925" cy="4524375"/>
          </a:xfrm>
        </p:grpSpPr>
        <p:pic>
          <p:nvPicPr>
            <p:cNvPr id="8" name="Picture 7"/>
            <p:cNvPicPr>
              <a:picLocks noChangeAspect="1"/>
            </p:cNvPicPr>
            <p:nvPr/>
          </p:nvPicPr>
          <p:blipFill>
            <a:blip r:embed="rId2"/>
            <a:stretch>
              <a:fillRect/>
            </a:stretch>
          </p:blipFill>
          <p:spPr>
            <a:xfrm>
              <a:off x="104775" y="2362897"/>
              <a:ext cx="6953250" cy="4409378"/>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7058025" y="2247900"/>
              <a:ext cx="4315675" cy="2216841"/>
            </a:xfrm>
            <a:prstGeom prst="rect">
              <a:avLst/>
            </a:prstGeom>
          </p:spPr>
        </p:pic>
        <p:pic>
          <p:nvPicPr>
            <p:cNvPr id="10" name="Picture 9"/>
            <p:cNvPicPr>
              <a:picLocks noChangeAspect="1"/>
            </p:cNvPicPr>
            <p:nvPr/>
          </p:nvPicPr>
          <p:blipFill>
            <a:blip r:embed="rId4"/>
            <a:stretch>
              <a:fillRect/>
            </a:stretch>
          </p:blipFill>
          <p:spPr>
            <a:xfrm>
              <a:off x="7191375" y="4636775"/>
              <a:ext cx="2981325" cy="2135500"/>
            </a:xfrm>
            <a:prstGeom prst="rect">
              <a:avLst/>
            </a:prstGeom>
          </p:spPr>
        </p:pic>
      </p:grpSp>
      <p:sp>
        <p:nvSpPr>
          <p:cNvPr id="13" name="Footer Placeholder 12"/>
          <p:cNvSpPr>
            <a:spLocks noGrp="1"/>
          </p:cNvSpPr>
          <p:nvPr>
            <p:ph type="ftr" sz="quarter" idx="11"/>
          </p:nvPr>
        </p:nvSpPr>
        <p:spPr/>
        <p:txBody>
          <a:bodyPr/>
          <a:lstStyle/>
          <a:p>
            <a:r>
              <a:rPr lang="en-US"/>
              <a:t>Fulcrum Digital </a:t>
            </a:r>
            <a:endParaRPr lang="en-US" dirty="0"/>
          </a:p>
        </p:txBody>
      </p:sp>
      <p:sp>
        <p:nvSpPr>
          <p:cNvPr id="14" name="Slide Number Placeholder 1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4215287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br>
              <a:rPr lang="en-US" dirty="0"/>
            </a:br>
            <a:r>
              <a:rPr lang="en-US" sz="2400" b="1" i="1" dirty="0">
                <a:solidFill>
                  <a:srgbClr val="E45F3C">
                    <a:lumMod val="60000"/>
                    <a:lumOff val="40000"/>
                  </a:srgbClr>
                </a:solidFill>
              </a:rPr>
              <a:t>Request handlers, Response Objects and Builder in Lambda function for Alexa</a:t>
            </a:r>
            <a:endParaRPr lang="en-US" dirty="0"/>
          </a:p>
        </p:txBody>
      </p:sp>
      <p:sp>
        <p:nvSpPr>
          <p:cNvPr id="3" name="Content Placeholder 2"/>
          <p:cNvSpPr>
            <a:spLocks noGrp="1"/>
          </p:cNvSpPr>
          <p:nvPr>
            <p:ph idx="1"/>
          </p:nvPr>
        </p:nvSpPr>
        <p:spPr>
          <a:xfrm>
            <a:off x="365816" y="2272701"/>
            <a:ext cx="5396158" cy="4003449"/>
          </a:xfrm>
        </p:spPr>
        <p:txBody>
          <a:bodyPr>
            <a:normAutofit fontScale="62500" lnSpcReduction="20000"/>
          </a:bodyPr>
          <a:lstStyle/>
          <a:p>
            <a:r>
              <a:rPr lang="en-US" dirty="0"/>
              <a:t>Request Handlers</a:t>
            </a:r>
          </a:p>
          <a:p>
            <a:pPr lvl="1"/>
            <a:r>
              <a:rPr lang="en-US" dirty="0"/>
              <a:t>Custom handlers: Manage intents</a:t>
            </a:r>
          </a:p>
          <a:p>
            <a:pPr lvl="1"/>
            <a:r>
              <a:rPr lang="en-US" dirty="0"/>
              <a:t>Pre-defined handlers:  Provided by Amazon</a:t>
            </a:r>
          </a:p>
          <a:p>
            <a:r>
              <a:rPr lang="en-US" dirty="0"/>
              <a:t>Intent Request Handlers: Managing intents defined in intents schema</a:t>
            </a:r>
          </a:p>
          <a:p>
            <a:pPr lvl="1"/>
            <a:r>
              <a:rPr lang="en-US" dirty="0"/>
              <a:t>What is done: </a:t>
            </a:r>
            <a:r>
              <a:rPr lang="en-US" b="1" dirty="0" err="1"/>
              <a:t>RandomQuote</a:t>
            </a:r>
            <a:r>
              <a:rPr lang="en-US" dirty="0"/>
              <a:t> and </a:t>
            </a:r>
            <a:r>
              <a:rPr lang="en-US" b="1" dirty="0" err="1"/>
              <a:t>AuthorQuote</a:t>
            </a:r>
            <a:endParaRPr lang="en-US" b="1" dirty="0"/>
          </a:p>
          <a:p>
            <a:pPr lvl="1"/>
            <a:r>
              <a:rPr lang="en-US" dirty="0"/>
              <a:t>It is called when Utterance matches Intent Slot Value is passed on if applicable</a:t>
            </a:r>
          </a:p>
          <a:p>
            <a:r>
              <a:rPr lang="en-US" dirty="0"/>
              <a:t>Pre-defined Request Handlers</a:t>
            </a:r>
          </a:p>
          <a:p>
            <a:pPr lvl="1"/>
            <a:r>
              <a:rPr lang="en-US" dirty="0"/>
              <a:t>Like </a:t>
            </a:r>
            <a:r>
              <a:rPr lang="en-US" b="1" dirty="0" err="1"/>
              <a:t>LaunchRequest</a:t>
            </a:r>
            <a:r>
              <a:rPr lang="en-US" dirty="0"/>
              <a:t>: When skill is invoked without any action</a:t>
            </a:r>
          </a:p>
          <a:p>
            <a:pPr lvl="2"/>
            <a:r>
              <a:rPr lang="en-US" dirty="0"/>
              <a:t>Example: Alex, open Reda</a:t>
            </a:r>
          </a:p>
          <a:p>
            <a:pPr lvl="1"/>
            <a:r>
              <a:rPr lang="en-US" dirty="0"/>
              <a:t>Then there is </a:t>
            </a:r>
            <a:r>
              <a:rPr lang="en-US" b="1" dirty="0" err="1"/>
              <a:t>SessionEndedRequest</a:t>
            </a:r>
            <a:r>
              <a:rPr lang="en-US" dirty="0"/>
              <a:t>: When an Alexa session ends</a:t>
            </a:r>
          </a:p>
          <a:p>
            <a:r>
              <a:rPr lang="en-US" dirty="0" err="1"/>
              <a:t>Buil</a:t>
            </a:r>
            <a:r>
              <a:rPr lang="en-US" dirty="0"/>
              <a:t>-in Intents</a:t>
            </a:r>
          </a:p>
          <a:p>
            <a:pPr lvl="1"/>
            <a:r>
              <a:rPr lang="en-US" dirty="0"/>
              <a:t>Such as </a:t>
            </a:r>
            <a:r>
              <a:rPr lang="en-US" b="1" dirty="0" err="1"/>
              <a:t>AMAZON.HelpIntent</a:t>
            </a:r>
            <a:r>
              <a:rPr lang="en-US" dirty="0"/>
              <a:t>: if user opens skill, and asks for help</a:t>
            </a:r>
          </a:p>
          <a:p>
            <a:pPr lvl="1"/>
            <a:r>
              <a:rPr lang="en-US" dirty="0"/>
              <a:t>Need to be provided in the Intent Schema. No sample Utterance required</a:t>
            </a:r>
          </a:p>
          <a:p>
            <a:r>
              <a:rPr lang="en-US" dirty="0"/>
              <a:t>Response Objects</a:t>
            </a:r>
          </a:p>
          <a:p>
            <a:pPr lvl="1"/>
            <a:r>
              <a:rPr lang="en-US" dirty="0"/>
              <a:t>There are two: Audible Response and Visual Response</a:t>
            </a:r>
          </a:p>
          <a:p>
            <a:pPr lvl="1"/>
            <a:endParaRPr lang="en-US" dirty="0"/>
          </a:p>
          <a:p>
            <a:pPr lvl="1"/>
            <a:endParaRPr lang="en-US" dirty="0"/>
          </a:p>
          <a:p>
            <a:pPr lvl="1"/>
            <a:endParaRPr lang="en-US" dirty="0"/>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40</a:t>
            </a:fld>
            <a:endParaRPr lang="en-US" dirty="0"/>
          </a:p>
        </p:txBody>
      </p:sp>
      <p:grpSp>
        <p:nvGrpSpPr>
          <p:cNvPr id="6" name="Group 5"/>
          <p:cNvGrpSpPr/>
          <p:nvPr/>
        </p:nvGrpSpPr>
        <p:grpSpPr>
          <a:xfrm>
            <a:off x="9438642" y="741593"/>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sp>
        <p:nvSpPr>
          <p:cNvPr id="9" name="Rectangle 8"/>
          <p:cNvSpPr/>
          <p:nvPr/>
        </p:nvSpPr>
        <p:spPr>
          <a:xfrm>
            <a:off x="5949863" y="2286452"/>
            <a:ext cx="6154455" cy="4581767"/>
          </a:xfrm>
          <a:prstGeom prst="rect">
            <a:avLst/>
          </a:prstGeom>
        </p:spPr>
        <p:txBody>
          <a:bodyPr wrap="square">
            <a:spAutoFit/>
          </a:bodyPr>
          <a:lstStyle/>
          <a:p>
            <a:pPr marL="285750"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Response Objects</a:t>
            </a:r>
          </a:p>
          <a:p>
            <a:pPr marL="742950" lvl="1"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There are two: Audible Response and Visual Response</a:t>
            </a:r>
          </a:p>
          <a:p>
            <a:pPr marL="742950" lvl="1"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Audible Response Object:</a:t>
            </a:r>
          </a:p>
          <a:p>
            <a:pPr marL="1200150" lvl="2"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Output Speech Response: A skill reads out a quote</a:t>
            </a:r>
          </a:p>
          <a:p>
            <a:pPr marL="1200150" lvl="2" indent="-285750">
              <a:lnSpc>
                <a:spcPct val="80000"/>
              </a:lnSpc>
              <a:spcBef>
                <a:spcPts val="1000"/>
              </a:spcBef>
              <a:buClr>
                <a:schemeClr val="accent1"/>
              </a:buClr>
              <a:buSzPct val="80000"/>
              <a:buFont typeface="Wingdings 3" charset="2"/>
              <a:buChar char=""/>
            </a:pPr>
            <a:r>
              <a:rPr lang="en-US" sz="1100" dirty="0" err="1">
                <a:solidFill>
                  <a:schemeClr val="tx1">
                    <a:lumMod val="75000"/>
                    <a:lumOff val="25000"/>
                  </a:schemeClr>
                </a:solidFill>
              </a:rPr>
              <a:t>Reprompt</a:t>
            </a:r>
            <a:r>
              <a:rPr lang="en-US" sz="1100" dirty="0">
                <a:solidFill>
                  <a:schemeClr val="tx1">
                    <a:lumMod val="75000"/>
                    <a:lumOff val="25000"/>
                  </a:schemeClr>
                </a:solidFill>
              </a:rPr>
              <a:t> Speech Response: Ask user again if no input provided, while maintaining context</a:t>
            </a:r>
          </a:p>
          <a:p>
            <a:pPr marL="742950" lvl="1"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Visual Response Object:</a:t>
            </a:r>
          </a:p>
          <a:p>
            <a:pPr marL="1200150" lvl="2"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For echo show/spot, Alexa app</a:t>
            </a:r>
          </a:p>
          <a:p>
            <a:pPr marL="1200150" lvl="2" indent="-285750">
              <a:lnSpc>
                <a:spcPct val="80000"/>
              </a:lnSpc>
              <a:spcBef>
                <a:spcPts val="1000"/>
              </a:spcBef>
              <a:buClr>
                <a:schemeClr val="accent1"/>
              </a:buClr>
              <a:buSzPct val="80000"/>
              <a:buFont typeface="Wingdings 3" charset="2"/>
              <a:buChar char=""/>
            </a:pPr>
            <a:r>
              <a:rPr lang="en-US" sz="1100" b="1" dirty="0">
                <a:solidFill>
                  <a:schemeClr val="tx1">
                    <a:lumMod val="75000"/>
                    <a:lumOff val="25000"/>
                  </a:schemeClr>
                </a:solidFill>
              </a:rPr>
              <a:t>Cards</a:t>
            </a:r>
            <a:r>
              <a:rPr lang="en-US" sz="1100" dirty="0">
                <a:solidFill>
                  <a:schemeClr val="tx1">
                    <a:lumMod val="75000"/>
                    <a:lumOff val="25000"/>
                  </a:schemeClr>
                </a:solidFill>
              </a:rPr>
              <a:t>: they provide </a:t>
            </a:r>
            <a:r>
              <a:rPr lang="en-US" sz="1100" b="1" dirty="0">
                <a:solidFill>
                  <a:schemeClr val="tx1">
                    <a:lumMod val="75000"/>
                    <a:lumOff val="25000"/>
                  </a:schemeClr>
                </a:solidFill>
              </a:rPr>
              <a:t>Title</a:t>
            </a:r>
            <a:r>
              <a:rPr lang="en-US" sz="1100" dirty="0">
                <a:solidFill>
                  <a:schemeClr val="tx1">
                    <a:lumMod val="75000"/>
                    <a:lumOff val="25000"/>
                  </a:schemeClr>
                </a:solidFill>
              </a:rPr>
              <a:t> &amp; </a:t>
            </a:r>
            <a:r>
              <a:rPr lang="en-US" sz="1100" b="1" dirty="0">
                <a:solidFill>
                  <a:schemeClr val="tx1">
                    <a:lumMod val="75000"/>
                    <a:lumOff val="25000"/>
                  </a:schemeClr>
                </a:solidFill>
              </a:rPr>
              <a:t>Content</a:t>
            </a:r>
          </a:p>
          <a:p>
            <a:pPr marL="285750"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Using both Audio and Visual</a:t>
            </a:r>
          </a:p>
          <a:p>
            <a:pPr marL="742950" lvl="1"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In lambda function, provide:</a:t>
            </a:r>
          </a:p>
          <a:p>
            <a:pPr marL="1200150" lvl="2"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Card values</a:t>
            </a:r>
          </a:p>
          <a:p>
            <a:pPr marL="1200150" lvl="2"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Speech output</a:t>
            </a:r>
          </a:p>
          <a:p>
            <a:pPr marL="285750"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Response Builder – ASK v2</a:t>
            </a:r>
          </a:p>
          <a:p>
            <a:pPr marL="742950" lvl="1"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Helper methods to construct response</a:t>
            </a:r>
          </a:p>
          <a:p>
            <a:pPr marL="1200150" lvl="2"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To end conversation: </a:t>
            </a:r>
            <a:r>
              <a:rPr lang="en-US" sz="1100" b="1" dirty="0">
                <a:solidFill>
                  <a:schemeClr val="tx1">
                    <a:lumMod val="75000"/>
                    <a:lumOff val="25000"/>
                  </a:schemeClr>
                </a:solidFill>
              </a:rPr>
              <a:t>.speak() </a:t>
            </a:r>
            <a:r>
              <a:rPr lang="en-US" sz="1100" dirty="0">
                <a:solidFill>
                  <a:schemeClr val="tx1">
                    <a:lumMod val="75000"/>
                    <a:lumOff val="25000"/>
                  </a:schemeClr>
                </a:solidFill>
              </a:rPr>
              <a:t>method</a:t>
            </a:r>
          </a:p>
          <a:p>
            <a:pPr marL="1200150" lvl="2"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To ask for user’s input: </a:t>
            </a:r>
            <a:r>
              <a:rPr lang="en-US" sz="1100" b="1" dirty="0">
                <a:solidFill>
                  <a:schemeClr val="tx1">
                    <a:lumMod val="75000"/>
                    <a:lumOff val="25000"/>
                  </a:schemeClr>
                </a:solidFill>
              </a:rPr>
              <a:t>.</a:t>
            </a:r>
            <a:r>
              <a:rPr lang="en-US" sz="1100" b="1" dirty="0" err="1">
                <a:solidFill>
                  <a:schemeClr val="tx1">
                    <a:lumMod val="75000"/>
                    <a:lumOff val="25000"/>
                  </a:schemeClr>
                </a:solidFill>
              </a:rPr>
              <a:t>reporompt</a:t>
            </a:r>
            <a:r>
              <a:rPr lang="en-US" sz="1100" b="1" dirty="0">
                <a:solidFill>
                  <a:schemeClr val="tx1">
                    <a:lumMod val="75000"/>
                    <a:lumOff val="25000"/>
                  </a:schemeClr>
                </a:solidFill>
              </a:rPr>
              <a:t>() </a:t>
            </a:r>
            <a:r>
              <a:rPr lang="en-US" sz="1100" dirty="0">
                <a:solidFill>
                  <a:schemeClr val="tx1">
                    <a:lumMod val="75000"/>
                    <a:lumOff val="25000"/>
                  </a:schemeClr>
                </a:solidFill>
              </a:rPr>
              <a:t>method</a:t>
            </a:r>
          </a:p>
          <a:p>
            <a:pPr marL="1200150" lvl="2" indent="-285750">
              <a:lnSpc>
                <a:spcPct val="80000"/>
              </a:lnSpc>
              <a:spcBef>
                <a:spcPts val="1000"/>
              </a:spcBef>
              <a:buClr>
                <a:schemeClr val="accent1"/>
              </a:buClr>
              <a:buSzPct val="80000"/>
              <a:buFont typeface="Wingdings 3" charset="2"/>
              <a:buChar char=""/>
            </a:pPr>
            <a:r>
              <a:rPr lang="en-US" sz="1100" dirty="0">
                <a:solidFill>
                  <a:schemeClr val="tx1">
                    <a:lumMod val="75000"/>
                    <a:lumOff val="25000"/>
                  </a:schemeClr>
                </a:solidFill>
              </a:rPr>
              <a:t>To use a card response: </a:t>
            </a:r>
            <a:r>
              <a:rPr lang="en-US" sz="1100" b="1" dirty="0">
                <a:solidFill>
                  <a:schemeClr val="tx1">
                    <a:lumMod val="75000"/>
                    <a:lumOff val="25000"/>
                  </a:schemeClr>
                </a:solidFill>
              </a:rPr>
              <a:t>.</a:t>
            </a:r>
            <a:r>
              <a:rPr lang="en-US" sz="1100" b="1" dirty="0" err="1">
                <a:solidFill>
                  <a:schemeClr val="tx1">
                    <a:lumMod val="75000"/>
                    <a:lumOff val="25000"/>
                  </a:schemeClr>
                </a:solidFill>
              </a:rPr>
              <a:t>withSimpleCard</a:t>
            </a:r>
            <a:r>
              <a:rPr lang="en-US" sz="1100" b="1" dirty="0">
                <a:solidFill>
                  <a:schemeClr val="tx1">
                    <a:lumMod val="75000"/>
                    <a:lumOff val="25000"/>
                  </a:schemeClr>
                </a:solidFill>
              </a:rPr>
              <a:t>() </a:t>
            </a:r>
            <a:r>
              <a:rPr lang="en-US" sz="1100" dirty="0">
                <a:solidFill>
                  <a:schemeClr val="tx1">
                    <a:lumMod val="75000"/>
                    <a:lumOff val="25000"/>
                  </a:schemeClr>
                </a:solidFill>
              </a:rPr>
              <a:t>and </a:t>
            </a:r>
            <a:r>
              <a:rPr lang="en-US" sz="1100" b="1" dirty="0">
                <a:solidFill>
                  <a:schemeClr val="tx1">
                    <a:lumMod val="75000"/>
                    <a:lumOff val="25000"/>
                  </a:schemeClr>
                </a:solidFill>
              </a:rPr>
              <a:t>.</a:t>
            </a:r>
            <a:r>
              <a:rPr lang="en-US" sz="1100" b="1" dirty="0" err="1">
                <a:solidFill>
                  <a:schemeClr val="tx1">
                    <a:lumMod val="75000"/>
                    <a:lumOff val="25000"/>
                  </a:schemeClr>
                </a:solidFill>
              </a:rPr>
              <a:t>withStandardCard</a:t>
            </a:r>
            <a:r>
              <a:rPr lang="en-US" sz="1100" b="1" dirty="0">
                <a:solidFill>
                  <a:schemeClr val="tx1">
                    <a:lumMod val="75000"/>
                    <a:lumOff val="25000"/>
                  </a:schemeClr>
                </a:solidFill>
              </a:rPr>
              <a:t>()</a:t>
            </a:r>
          </a:p>
        </p:txBody>
      </p:sp>
    </p:spTree>
    <p:extLst>
      <p:ext uri="{BB962C8B-B14F-4D97-AF65-F5344CB8AC3E}">
        <p14:creationId xmlns:p14="http://schemas.microsoft.com/office/powerpoint/2010/main" val="22055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br>
              <a:rPr lang="en-US" dirty="0"/>
            </a:br>
            <a:r>
              <a:rPr lang="en-US" sz="2400" b="1" i="1" dirty="0">
                <a:solidFill>
                  <a:srgbClr val="E45F3C">
                    <a:lumMod val="60000"/>
                    <a:lumOff val="40000"/>
                  </a:srgbClr>
                </a:solidFill>
              </a:rPr>
              <a:t>Reda bot introducing itself: On AWS Lambda</a:t>
            </a:r>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41</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0" name="Picture 9"/>
          <p:cNvPicPr>
            <a:picLocks noChangeAspect="1"/>
          </p:cNvPicPr>
          <p:nvPr/>
        </p:nvPicPr>
        <p:blipFill>
          <a:blip r:embed="rId5"/>
          <a:stretch>
            <a:fillRect/>
          </a:stretch>
        </p:blipFill>
        <p:spPr>
          <a:xfrm>
            <a:off x="1443151" y="2573879"/>
            <a:ext cx="2143728" cy="3579094"/>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3848836" y="2676695"/>
            <a:ext cx="6930391" cy="34762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3209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br>
              <a:rPr lang="en-US" dirty="0"/>
            </a:br>
            <a:r>
              <a:rPr lang="en-US" sz="2400" b="1" i="1" dirty="0">
                <a:solidFill>
                  <a:srgbClr val="E45F3C">
                    <a:lumMod val="60000"/>
                    <a:lumOff val="40000"/>
                  </a:srgbClr>
                </a:solidFill>
              </a:rPr>
              <a:t>Reda bot introducing itself: On AWS Lambda</a:t>
            </a:r>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42</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3" name="Picture 2"/>
          <p:cNvPicPr>
            <a:picLocks noChangeAspect="1"/>
          </p:cNvPicPr>
          <p:nvPr/>
        </p:nvPicPr>
        <p:blipFill>
          <a:blip r:embed="rId5"/>
          <a:stretch>
            <a:fillRect/>
          </a:stretch>
        </p:blipFill>
        <p:spPr>
          <a:xfrm>
            <a:off x="561110" y="2371049"/>
            <a:ext cx="4724601" cy="166518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7017099" y="1972892"/>
            <a:ext cx="4173640" cy="301168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7"/>
          <a:stretch>
            <a:fillRect/>
          </a:stretch>
        </p:blipFill>
        <p:spPr>
          <a:xfrm>
            <a:off x="2101492" y="4255911"/>
            <a:ext cx="5195236" cy="26020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8282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br>
              <a:rPr lang="en-US" dirty="0"/>
            </a:br>
            <a:r>
              <a:rPr lang="en-US" sz="2400" b="1" i="1" dirty="0">
                <a:solidFill>
                  <a:srgbClr val="E45F3C">
                    <a:lumMod val="60000"/>
                    <a:lumOff val="40000"/>
                  </a:srgbClr>
                </a:solidFill>
              </a:rPr>
              <a:t>Reda bot introducing itself: On AWS Lambda</a:t>
            </a:r>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43</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11" name="Picture 10"/>
          <p:cNvPicPr>
            <a:picLocks noChangeAspect="1"/>
          </p:cNvPicPr>
          <p:nvPr/>
        </p:nvPicPr>
        <p:blipFill>
          <a:blip r:embed="rId5"/>
          <a:stretch>
            <a:fillRect/>
          </a:stretch>
        </p:blipFill>
        <p:spPr>
          <a:xfrm>
            <a:off x="329044" y="2625213"/>
            <a:ext cx="5243796" cy="2389238"/>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6"/>
          <a:stretch>
            <a:fillRect/>
          </a:stretch>
        </p:blipFill>
        <p:spPr>
          <a:xfrm>
            <a:off x="5807987" y="1942524"/>
            <a:ext cx="6115469" cy="2572006"/>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7"/>
          <a:stretch>
            <a:fillRect/>
          </a:stretch>
        </p:blipFill>
        <p:spPr>
          <a:xfrm>
            <a:off x="6275839" y="4114800"/>
            <a:ext cx="4495800"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2066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br>
              <a:rPr lang="en-US" dirty="0"/>
            </a:br>
            <a:r>
              <a:rPr lang="en-US" sz="2400" b="1" i="1" dirty="0">
                <a:solidFill>
                  <a:srgbClr val="E45F3C">
                    <a:lumMod val="60000"/>
                    <a:lumOff val="40000"/>
                  </a:srgbClr>
                </a:solidFill>
              </a:rPr>
              <a:t>Testing Reda Skill Bot</a:t>
            </a:r>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44</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pic>
        <p:nvPicPr>
          <p:cNvPr id="3" name="Picture 2"/>
          <p:cNvPicPr>
            <a:picLocks noChangeAspect="1"/>
          </p:cNvPicPr>
          <p:nvPr/>
        </p:nvPicPr>
        <p:blipFill>
          <a:blip r:embed="rId5"/>
          <a:stretch>
            <a:fillRect/>
          </a:stretch>
        </p:blipFill>
        <p:spPr>
          <a:xfrm>
            <a:off x="1383685" y="2221389"/>
            <a:ext cx="9201083" cy="41704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4127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br>
              <a:rPr lang="en-US" dirty="0"/>
            </a:br>
            <a:r>
              <a:rPr lang="en-US" sz="2400" b="1" i="1" dirty="0">
                <a:solidFill>
                  <a:srgbClr val="E45F3C">
                    <a:lumMod val="60000"/>
                    <a:lumOff val="40000"/>
                  </a:srgbClr>
                </a:solidFill>
              </a:rPr>
              <a:t>Extending Lambda function to achieve first goal</a:t>
            </a:r>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45</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sp>
        <p:nvSpPr>
          <p:cNvPr id="9" name="Rectangle 8"/>
          <p:cNvSpPr/>
          <p:nvPr/>
        </p:nvSpPr>
        <p:spPr>
          <a:xfrm>
            <a:off x="1154954" y="2414059"/>
            <a:ext cx="9144000" cy="3416320"/>
          </a:xfrm>
          <a:prstGeom prst="rect">
            <a:avLst/>
          </a:prstGeom>
        </p:spPr>
        <p:txBody>
          <a:bodyPr wrap="square">
            <a:spAutoFit/>
          </a:bodyPr>
          <a:lstStyle/>
          <a:p>
            <a:r>
              <a:rPr lang="en-US" dirty="0"/>
              <a:t>// Include the Alexa SDK v2const Alexa = require("ask-</a:t>
            </a:r>
            <a:r>
              <a:rPr lang="en-US" dirty="0" err="1"/>
              <a:t>sdk</a:t>
            </a:r>
            <a:r>
              <a:rPr lang="en-US" dirty="0"/>
              <a:t>-core");// The "</a:t>
            </a:r>
            <a:r>
              <a:rPr lang="en-US" dirty="0" err="1"/>
              <a:t>LaunchRequest</a:t>
            </a:r>
            <a:r>
              <a:rPr lang="en-US" dirty="0"/>
              <a:t>" intent handler - called when the skill is </a:t>
            </a:r>
            <a:r>
              <a:rPr lang="en-US" dirty="0" err="1"/>
              <a:t>launchedconst</a:t>
            </a:r>
            <a:r>
              <a:rPr lang="en-US" dirty="0"/>
              <a:t> </a:t>
            </a:r>
            <a:r>
              <a:rPr lang="en-US" dirty="0" err="1"/>
              <a:t>LaunchRequestHandler</a:t>
            </a:r>
            <a:r>
              <a:rPr lang="en-US" dirty="0"/>
              <a:t> = {  </a:t>
            </a:r>
            <a:r>
              <a:rPr lang="en-US" dirty="0" err="1"/>
              <a:t>canHandle</a:t>
            </a:r>
            <a:r>
              <a:rPr lang="en-US" dirty="0"/>
              <a:t>(</a:t>
            </a:r>
            <a:r>
              <a:rPr lang="en-US" dirty="0" err="1"/>
              <a:t>handlerInput</a:t>
            </a:r>
            <a:r>
              <a:rPr lang="en-US" dirty="0"/>
              <a:t>) {    return </a:t>
            </a:r>
            <a:r>
              <a:rPr lang="en-US" dirty="0" err="1"/>
              <a:t>handlerInput.requestEnvelope.request.type</a:t>
            </a:r>
            <a:r>
              <a:rPr lang="en-US" dirty="0"/>
              <a:t> === "</a:t>
            </a:r>
            <a:r>
              <a:rPr lang="en-US" dirty="0" err="1"/>
              <a:t>LaunchRequest</a:t>
            </a:r>
            <a:r>
              <a:rPr lang="en-US" dirty="0"/>
              <a:t>";  },  handle(</a:t>
            </a:r>
            <a:r>
              <a:rPr lang="en-US" dirty="0" err="1"/>
              <a:t>handlerInput</a:t>
            </a:r>
            <a:r>
              <a:rPr lang="en-US" dirty="0"/>
              <a:t>) {    </a:t>
            </a:r>
            <a:r>
              <a:rPr lang="en-US" dirty="0" err="1"/>
              <a:t>const</a:t>
            </a:r>
            <a:r>
              <a:rPr lang="en-US" dirty="0"/>
              <a:t> </a:t>
            </a:r>
            <a:r>
              <a:rPr lang="en-US" dirty="0" err="1"/>
              <a:t>speechText</a:t>
            </a:r>
            <a:r>
              <a:rPr lang="en-US" dirty="0"/>
              <a:t> = "Hi Fulcrum Digital associates! Let me introduce myself..  I am Reda. I am glad to be proudly engineered,  to serve you!.. Please, le me know how I may help you";    // Speak out the </a:t>
            </a:r>
            <a:r>
              <a:rPr lang="en-US" dirty="0" err="1"/>
              <a:t>speechText</a:t>
            </a:r>
            <a:r>
              <a:rPr lang="en-US" dirty="0"/>
              <a:t> via Alexa    return </a:t>
            </a:r>
            <a:r>
              <a:rPr lang="en-US" dirty="0" err="1"/>
              <a:t>handlerInput.responseBuilder.speak</a:t>
            </a:r>
            <a:r>
              <a:rPr lang="en-US" dirty="0"/>
              <a:t>(</a:t>
            </a:r>
            <a:r>
              <a:rPr lang="en-US" dirty="0" err="1"/>
              <a:t>speechText</a:t>
            </a:r>
            <a:r>
              <a:rPr lang="en-US" dirty="0"/>
              <a:t>).</a:t>
            </a:r>
            <a:r>
              <a:rPr lang="en-US" dirty="0" err="1"/>
              <a:t>getResponse</a:t>
            </a:r>
            <a:r>
              <a:rPr lang="en-US" dirty="0"/>
              <a:t>();  }};// Register the handlers and make them ready for use in </a:t>
            </a:r>
            <a:r>
              <a:rPr lang="en-US" dirty="0" err="1"/>
              <a:t>Lambdaexports.handler</a:t>
            </a:r>
            <a:r>
              <a:rPr lang="en-US" dirty="0"/>
              <a:t> = </a:t>
            </a:r>
            <a:r>
              <a:rPr lang="en-US" dirty="0" err="1"/>
              <a:t>Alexa.SkillBuilders.custom</a:t>
            </a:r>
            <a:r>
              <a:rPr lang="en-US" dirty="0"/>
              <a:t>()  .</a:t>
            </a:r>
            <a:r>
              <a:rPr lang="en-US" dirty="0" err="1"/>
              <a:t>addRequestHandlers</a:t>
            </a:r>
            <a:r>
              <a:rPr lang="en-US" dirty="0"/>
              <a:t>(</a:t>
            </a:r>
            <a:r>
              <a:rPr lang="en-US" dirty="0" err="1"/>
              <a:t>LaunchRequestHandler</a:t>
            </a:r>
            <a:r>
              <a:rPr lang="en-US" dirty="0"/>
              <a:t>)  .lambda();</a:t>
            </a:r>
          </a:p>
        </p:txBody>
      </p:sp>
    </p:spTree>
    <p:extLst>
      <p:ext uri="{BB962C8B-B14F-4D97-AF65-F5344CB8AC3E}">
        <p14:creationId xmlns:p14="http://schemas.microsoft.com/office/powerpoint/2010/main" val="4267426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Jarvis Desktop Wallpapers - Top Free Jarvis Desktop Backgrounds -  WallpaperAc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4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054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to build a </a:t>
            </a:r>
            <a:r>
              <a:rPr lang="en-US" dirty="0">
                <a:solidFill>
                  <a:srgbClr val="FFFF00"/>
                </a:solidFill>
                <a:effectLst>
                  <a:outerShdw blurRad="38100" dist="38100" dir="2700000" algn="tl">
                    <a:srgbClr val="000000">
                      <a:alpha val="43137"/>
                    </a:srgbClr>
                  </a:outerShdw>
                </a:effectLst>
              </a:rPr>
              <a:t>Schedulify</a:t>
            </a:r>
            <a:r>
              <a:rPr lang="en-US" dirty="0"/>
              <a:t> Skill</a:t>
            </a:r>
          </a:p>
        </p:txBody>
      </p:sp>
      <p:sp>
        <p:nvSpPr>
          <p:cNvPr id="3" name="Content Placeholder 2"/>
          <p:cNvSpPr>
            <a:spLocks noGrp="1"/>
          </p:cNvSpPr>
          <p:nvPr>
            <p:ph idx="1"/>
          </p:nvPr>
        </p:nvSpPr>
        <p:spPr/>
        <p:txBody>
          <a:bodyPr/>
          <a:lstStyle/>
          <a:p>
            <a:r>
              <a:rPr lang="en-US" dirty="0"/>
              <a:t>Revenue</a:t>
            </a:r>
          </a:p>
          <a:p>
            <a:pPr lvl="1"/>
            <a:r>
              <a:rPr lang="en-US" dirty="0"/>
              <a:t>Expenditure	</a:t>
            </a:r>
          </a:p>
          <a:p>
            <a:r>
              <a:rPr lang="en-US" dirty="0"/>
              <a:t>Generating revenue </a:t>
            </a:r>
          </a:p>
          <a:p>
            <a:r>
              <a:rPr lang="en-US" dirty="0"/>
              <a:t>Culinary suite </a:t>
            </a:r>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47</a:t>
            </a:fld>
            <a:endParaRPr lang="en-US" dirty="0"/>
          </a:p>
        </p:txBody>
      </p:sp>
      <p:grpSp>
        <p:nvGrpSpPr>
          <p:cNvPr id="6" name="Group 5"/>
          <p:cNvGrpSpPr/>
          <p:nvPr/>
        </p:nvGrpSpPr>
        <p:grpSpPr>
          <a:xfrm>
            <a:off x="9220556" y="857281"/>
            <a:ext cx="913898" cy="823351"/>
            <a:chOff x="9059679" y="3451024"/>
            <a:chExt cx="3423920" cy="3138127"/>
          </a:xfrm>
        </p:grpSpPr>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9679" y="4449201"/>
              <a:ext cx="3423920" cy="213995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65823" y="3451024"/>
              <a:ext cx="2527300" cy="998177"/>
            </a:xfrm>
            <a:prstGeom prst="rect">
              <a:avLst/>
            </a:prstGeom>
          </p:spPr>
        </p:pic>
      </p:grpSp>
    </p:spTree>
    <p:extLst>
      <p:ext uri="{BB962C8B-B14F-4D97-AF65-F5344CB8AC3E}">
        <p14:creationId xmlns:p14="http://schemas.microsoft.com/office/powerpoint/2010/main" val="3779069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110" y="973668"/>
            <a:ext cx="10035785" cy="505882"/>
          </a:xfrm>
        </p:spPr>
        <p:txBody>
          <a:bodyPr/>
          <a:lstStyle/>
          <a:p>
            <a:r>
              <a:rPr lang="en-US" dirty="0">
                <a:solidFill>
                  <a:srgbClr val="FFFF00"/>
                </a:solidFill>
                <a:effectLst>
                  <a:outerShdw blurRad="38100" dist="38100" dir="2700000" algn="tl">
                    <a:srgbClr val="000000">
                      <a:alpha val="43137"/>
                    </a:srgbClr>
                  </a:outerShdw>
                </a:effectLst>
              </a:rPr>
              <a:t>Next .. </a:t>
            </a:r>
            <a:br>
              <a:rPr lang="en-US" dirty="0">
                <a:solidFill>
                  <a:srgbClr val="FFFF00"/>
                </a:solidFill>
                <a:effectLst>
                  <a:outerShdw blurRad="38100" dist="38100" dir="2700000" algn="tl">
                    <a:srgbClr val="000000">
                      <a:alpha val="43137"/>
                    </a:srgbClr>
                  </a:outerShdw>
                </a:effectLst>
              </a:rPr>
            </a:br>
            <a:r>
              <a:rPr lang="en-US" dirty="0"/>
              <a:t>Engage your customers with an Alexa skill</a:t>
            </a:r>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236" y="2822318"/>
            <a:ext cx="7004163" cy="4035682"/>
          </a:xfrm>
          <a:prstGeom prst="rect">
            <a:avLst/>
          </a:prstGeom>
        </p:spPr>
      </p:pic>
      <p:sp>
        <p:nvSpPr>
          <p:cNvPr id="10" name="Content Placeholder 2"/>
          <p:cNvSpPr txBox="1">
            <a:spLocks/>
          </p:cNvSpPr>
          <p:nvPr/>
        </p:nvSpPr>
        <p:spPr>
          <a:xfrm>
            <a:off x="350045" y="2328204"/>
            <a:ext cx="11609590"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2000" dirty="0"/>
              <a:t>Companies large and small are </a:t>
            </a:r>
            <a:r>
              <a:rPr lang="en-US" sz="2000" b="1" dirty="0"/>
              <a:t>building Alexa skills</a:t>
            </a:r>
            <a:r>
              <a:rPr lang="en-US" sz="2000" dirty="0"/>
              <a:t> to capitalize on this growing opportunity — there are now more than 30,000 skills published in Amazon’s catalog. </a:t>
            </a:r>
          </a:p>
          <a:p>
            <a:r>
              <a:rPr lang="en-US" sz="2000" dirty="0" err="1"/>
              <a:t>FulcrumOne</a:t>
            </a:r>
            <a:r>
              <a:rPr lang="en-US" sz="2000" dirty="0"/>
              <a:t> team of </a:t>
            </a:r>
            <a:r>
              <a:rPr lang="en-US" sz="2000" b="1" dirty="0"/>
              <a:t>Alexa developers</a:t>
            </a:r>
            <a:r>
              <a:rPr lang="en-US" sz="2000" dirty="0"/>
              <a:t> can help your company extend your digital reach through a custom skill on millions of </a:t>
            </a:r>
            <a:r>
              <a:rPr lang="en-US" sz="2000" b="1" dirty="0"/>
              <a:t>Amazon Echo devices</a:t>
            </a:r>
            <a:r>
              <a:rPr lang="en-US" sz="2000" dirty="0"/>
              <a:t>.</a:t>
            </a:r>
          </a:p>
        </p:txBody>
      </p:sp>
    </p:spTree>
    <p:extLst>
      <p:ext uri="{BB962C8B-B14F-4D97-AF65-F5344CB8AC3E}">
        <p14:creationId xmlns:p14="http://schemas.microsoft.com/office/powerpoint/2010/main" val="2000497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Wrapping Up</a:t>
            </a:r>
          </a:p>
        </p:txBody>
      </p:sp>
      <p:sp>
        <p:nvSpPr>
          <p:cNvPr id="3" name="Content Placeholder 2"/>
          <p:cNvSpPr>
            <a:spLocks noGrp="1"/>
          </p:cNvSpPr>
          <p:nvPr>
            <p:ph idx="1"/>
          </p:nvPr>
        </p:nvSpPr>
        <p:spPr>
          <a:xfrm>
            <a:off x="279400" y="2603500"/>
            <a:ext cx="11544300" cy="3911600"/>
          </a:xfrm>
        </p:spPr>
        <p:txBody>
          <a:bodyPr>
            <a:normAutofit fontScale="92500" lnSpcReduction="20000"/>
          </a:bodyPr>
          <a:lstStyle/>
          <a:p>
            <a:r>
              <a:rPr lang="en-US" dirty="0"/>
              <a:t>In a voice-first world, Alexa, Google Assistant, Siri, and other </a:t>
            </a:r>
            <a:r>
              <a:rPr lang="en-US" b="1" dirty="0"/>
              <a:t>AI-enabled assistants </a:t>
            </a:r>
            <a:r>
              <a:rPr lang="en-US" dirty="0"/>
              <a:t>will be a powerful marketing medium. It can combine sales and distribution channel, fulfillment, and service center. Following the gold rush of building brand mobile apps, the current trend is building branded skills for voice assistants.</a:t>
            </a:r>
          </a:p>
          <a:p>
            <a:r>
              <a:rPr lang="en-US" dirty="0"/>
              <a:t>The increasingly capable voice assistants will be reshaping the brands’ and retailers’ connections with customers. The consumers’ allegiance will be shifting from trusted brands </a:t>
            </a:r>
            <a:r>
              <a:rPr lang="en-US" b="1" dirty="0"/>
              <a:t>to a trusted platform that helps them navigate the ocean of choices. </a:t>
            </a:r>
            <a:r>
              <a:rPr lang="en-US" dirty="0"/>
              <a:t>Re-ordered essentials will be flowing to households like water or electricity. Growing creative audio content will advertise without annoying and alienating listeners. The AI will gather information about the consumers’ preferences to improve the shopping experience and offer the portal to a boundless marketplace of entertainment, news, goods, and services. Amazon Alexa is sure to be one of those platforms.</a:t>
            </a:r>
          </a:p>
          <a:p>
            <a:r>
              <a:rPr lang="en-US" dirty="0"/>
              <a:t>For publishers, music services, and smart-home tech companies, custom Alexa skills seem to be a must for increasing engagement with millions of users. Other company managers and marketers should consider creating a branded skill as well: it offers a natural way to introduce a brand to potential consumers and abundant opportunities for product improvement, marketing, and advertising, and helps cultivate customer loyalty.</a:t>
            </a:r>
          </a:p>
          <a:p>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2932311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Alexa Skills Work? (Part I)</a:t>
            </a:r>
          </a:p>
        </p:txBody>
      </p:sp>
      <p:sp>
        <p:nvSpPr>
          <p:cNvPr id="6" name="Content Placeholder 2"/>
          <p:cNvSpPr>
            <a:spLocks noGrp="1"/>
          </p:cNvSpPr>
          <p:nvPr>
            <p:ph idx="1"/>
          </p:nvPr>
        </p:nvSpPr>
        <p:spPr>
          <a:xfrm>
            <a:off x="239768" y="3938628"/>
            <a:ext cx="3541658" cy="1334478"/>
          </a:xfrm>
          <a:solidFill>
            <a:srgbClr val="FFFF00"/>
          </a:solidFill>
        </p:spPr>
        <p:txBody>
          <a:bodyPr>
            <a:normAutofit fontScale="77500" lnSpcReduction="20000"/>
          </a:bodyPr>
          <a:lstStyle/>
          <a:p>
            <a:r>
              <a:rPr lang="en-US" b="1" dirty="0"/>
              <a:t>Wake word</a:t>
            </a:r>
            <a:r>
              <a:rPr lang="en-US" dirty="0"/>
              <a:t> When users say ‘Alexa’ which wakes up the device. The wake word put the Alexa into the listening mode and ready to take instructions from users. Of Course you can change the wake word via Alexa assistant mobile app.</a:t>
            </a:r>
            <a:endParaRPr lang="en-US"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350" y="2643187"/>
            <a:ext cx="6096000" cy="1000125"/>
          </a:xfrm>
          <a:prstGeom prst="rect">
            <a:avLst/>
          </a:prstGeom>
        </p:spPr>
      </p:pic>
      <p:sp>
        <p:nvSpPr>
          <p:cNvPr id="7" name="Content Placeholder 2"/>
          <p:cNvSpPr txBox="1">
            <a:spLocks/>
          </p:cNvSpPr>
          <p:nvPr/>
        </p:nvSpPr>
        <p:spPr>
          <a:xfrm>
            <a:off x="3573517" y="4767303"/>
            <a:ext cx="3979808" cy="1433472"/>
          </a:xfrm>
          <a:prstGeom prst="rect">
            <a:avLst/>
          </a:prstGeom>
          <a:solidFill>
            <a:schemeClr val="accent4">
              <a:lumMod val="40000"/>
              <a:lumOff val="60000"/>
            </a:schemeClr>
          </a:solidFill>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b="1" dirty="0"/>
              <a:t>Invocation name</a:t>
            </a:r>
            <a:r>
              <a:rPr lang="en-US" dirty="0"/>
              <a:t> Invocation name is the keyword used to trigger a specific skill. It just likes the name of that skill which we used to identify. Users can combine the invocation name with an action, command or question. All the custom skills need an invocation name to trigger or start it.</a:t>
            </a:r>
            <a:endParaRPr lang="en-US" i="1" dirty="0"/>
          </a:p>
        </p:txBody>
      </p:sp>
      <p:sp>
        <p:nvSpPr>
          <p:cNvPr id="8" name="Content Placeholder 2"/>
          <p:cNvSpPr txBox="1">
            <a:spLocks/>
          </p:cNvSpPr>
          <p:nvPr/>
        </p:nvSpPr>
        <p:spPr>
          <a:xfrm>
            <a:off x="7429088" y="5595978"/>
            <a:ext cx="4191412" cy="1262022"/>
          </a:xfrm>
          <a:prstGeom prst="rect">
            <a:avLst/>
          </a:prstGeom>
          <a:solidFill>
            <a:schemeClr val="accent5">
              <a:lumMod val="40000"/>
              <a:lumOff val="60000"/>
            </a:schemeClr>
          </a:solidFill>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b="1" dirty="0"/>
              <a:t>Utterance</a:t>
            </a:r>
            <a:r>
              <a:rPr lang="en-US" dirty="0"/>
              <a:t> In the above example, the keyword ‘Taurus’ is an utterance. Utterances are phrases the users will use when making a request to Alexa. Alexa identifies the user’s intent from the given utterance and responds accordingly. So basically the utterance decide what user want Alexa to perform.</a:t>
            </a:r>
            <a:endParaRPr lang="en-US" i="1" dirty="0"/>
          </a:p>
        </p:txBody>
      </p:sp>
      <p:cxnSp>
        <p:nvCxnSpPr>
          <p:cNvPr id="11" name="Elbow Connector 10"/>
          <p:cNvCxnSpPr>
            <a:endCxn id="6" idx="0"/>
          </p:cNvCxnSpPr>
          <p:nvPr/>
        </p:nvCxnSpPr>
        <p:spPr>
          <a:xfrm rot="10800000" flipV="1">
            <a:off x="2010598" y="3524250"/>
            <a:ext cx="1494603" cy="414378"/>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Elbow Connector 14"/>
          <p:cNvCxnSpPr>
            <a:stCxn id="3" idx="2"/>
          </p:cNvCxnSpPr>
          <p:nvPr/>
        </p:nvCxnSpPr>
        <p:spPr>
          <a:xfrm rot="5400000">
            <a:off x="4822217" y="3741169"/>
            <a:ext cx="1123991" cy="928277"/>
          </a:xfrm>
          <a:prstGeom prst="bentConnector3">
            <a:avLst>
              <a:gd name="adj1" fmla="val 4745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Elbow Connector 16"/>
          <p:cNvCxnSpPr/>
          <p:nvPr/>
        </p:nvCxnSpPr>
        <p:spPr>
          <a:xfrm rot="16200000" flipH="1">
            <a:off x="7231836" y="4398189"/>
            <a:ext cx="2071728" cy="323850"/>
          </a:xfrm>
          <a:prstGeom prst="bentConnector3">
            <a:avLst>
              <a:gd name="adj1" fmla="val 32529"/>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Footer Placeholder 19"/>
          <p:cNvSpPr>
            <a:spLocks noGrp="1"/>
          </p:cNvSpPr>
          <p:nvPr>
            <p:ph type="ftr" sz="quarter" idx="11"/>
          </p:nvPr>
        </p:nvSpPr>
        <p:spPr/>
        <p:txBody>
          <a:bodyPr/>
          <a:lstStyle/>
          <a:p>
            <a:r>
              <a:rPr lang="en-US"/>
              <a:t>Fulcrum Digital </a:t>
            </a:r>
            <a:endParaRPr lang="en-US" dirty="0"/>
          </a:p>
        </p:txBody>
      </p:sp>
      <p:sp>
        <p:nvSpPr>
          <p:cNvPr id="21" name="Slide Number Placeholder 20"/>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04701" y="2152650"/>
            <a:ext cx="3331389" cy="3331389"/>
          </a:xfrm>
          <a:prstGeom prst="rect">
            <a:avLst/>
          </a:prstGeom>
        </p:spPr>
      </p:pic>
    </p:spTree>
    <p:extLst>
      <p:ext uri="{BB962C8B-B14F-4D97-AF65-F5344CB8AC3E}">
        <p14:creationId xmlns:p14="http://schemas.microsoft.com/office/powerpoint/2010/main" val="1374115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b="1" dirty="0">
                <a:hlinkClick r:id="rId2"/>
              </a:rPr>
              <a:t>How do Alexa Skills work?: </a:t>
            </a:r>
            <a:r>
              <a:rPr lang="en-US" dirty="0">
                <a:hlinkClick r:id="rId2"/>
              </a:rPr>
              <a:t>https://chatbotsmagazine.com/how-does-alexa-skills-works-82a7e93dea04</a:t>
            </a:r>
            <a:endParaRPr lang="en-US" dirty="0"/>
          </a:p>
          <a:p>
            <a:r>
              <a:rPr lang="en-US" b="1" dirty="0">
                <a:hlinkClick r:id="rId3"/>
              </a:rPr>
              <a:t>ASK Documentation</a:t>
            </a:r>
            <a:r>
              <a:rPr lang="en-US" dirty="0">
                <a:hlinkClick r:id="rId3"/>
              </a:rPr>
              <a:t>: https://developer.amazon.com/en-US/docs/alexa/custom-skills/understanding-custom-skills.html</a:t>
            </a:r>
            <a:endParaRPr lang="en-US" dirty="0"/>
          </a:p>
          <a:p>
            <a:r>
              <a:rPr lang="en-US" b="1" dirty="0">
                <a:hlinkClick r:id="rId4"/>
              </a:rPr>
              <a:t>How does your brand benefit from developing an Alexa Skill?: </a:t>
            </a:r>
            <a:r>
              <a:rPr lang="en-US" dirty="0">
                <a:hlinkClick r:id="rId4"/>
              </a:rPr>
              <a:t>https://www.deligence.com/blog/benefit-from-developing-an-alexa-skill/</a:t>
            </a:r>
            <a:endParaRPr lang="en-US" dirty="0"/>
          </a:p>
          <a:p>
            <a:r>
              <a:rPr lang="en-US" b="1" dirty="0">
                <a:hlinkClick r:id="rId5"/>
              </a:rPr>
              <a:t>Practical Hands-on Guide for Alexa Skill Development (2020): </a:t>
            </a:r>
            <a:r>
              <a:rPr lang="en-US" dirty="0">
                <a:hlinkClick r:id="rId5"/>
              </a:rPr>
              <a:t>https://fulcrumdigital.udemy.com/course/build-your-rad-personal-assistant-with-amazon-alexa-custom-skills/</a:t>
            </a:r>
            <a:r>
              <a:rPr lang="en-US" dirty="0"/>
              <a:t>  </a:t>
            </a:r>
          </a:p>
          <a:p>
            <a:endParaRPr lang="en-US" dirty="0"/>
          </a:p>
        </p:txBody>
      </p:sp>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2893591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Alexa Skills Work? (Part II)</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902" y="2475059"/>
            <a:ext cx="6966183" cy="3906691"/>
          </a:xfrm>
          <a:prstGeom prst="rect">
            <a:avLst/>
          </a:prstGeom>
        </p:spPr>
      </p:pic>
      <p:sp>
        <p:nvSpPr>
          <p:cNvPr id="6" name="Content Placeholder 2"/>
          <p:cNvSpPr>
            <a:spLocks noGrp="1"/>
          </p:cNvSpPr>
          <p:nvPr>
            <p:ph idx="1"/>
          </p:nvPr>
        </p:nvSpPr>
        <p:spPr>
          <a:xfrm>
            <a:off x="68317" y="2794978"/>
            <a:ext cx="5618107" cy="3416300"/>
          </a:xfrm>
        </p:spPr>
        <p:txBody>
          <a:bodyPr>
            <a:normAutofit fontScale="85000" lnSpcReduction="10000"/>
          </a:bodyPr>
          <a:lstStyle/>
          <a:p>
            <a:r>
              <a:rPr lang="en-US" dirty="0"/>
              <a:t>Alexa enabled devices sends the user’s instruction to a cloud-based service called </a:t>
            </a:r>
            <a:r>
              <a:rPr lang="en-US" b="1" dirty="0"/>
              <a:t>Alexa Voice Service (AVS). </a:t>
            </a:r>
            <a:r>
              <a:rPr lang="en-US" dirty="0"/>
              <a:t>Think the Alexa Voice Service as the brain of Alexa enabled devices and perform all the complex operations such as </a:t>
            </a:r>
            <a:r>
              <a:rPr lang="en-US" b="1" dirty="0"/>
              <a:t>Automatic Speech Recognition (ASR) </a:t>
            </a:r>
            <a:r>
              <a:rPr lang="en-US" dirty="0"/>
              <a:t>and </a:t>
            </a:r>
            <a:r>
              <a:rPr lang="en-US" b="1" dirty="0"/>
              <a:t>Natural Language Understanding (NLU).</a:t>
            </a:r>
          </a:p>
          <a:p>
            <a:r>
              <a:rPr lang="en-US" dirty="0"/>
              <a:t>Alexa Voice Service process the response and identify the user’s </a:t>
            </a:r>
            <a:r>
              <a:rPr lang="en-US" b="1" dirty="0"/>
              <a:t>intent</a:t>
            </a:r>
            <a:r>
              <a:rPr lang="en-US" dirty="0"/>
              <a:t>, then it makes the web service </a:t>
            </a:r>
            <a:r>
              <a:rPr lang="en-US" b="1" dirty="0"/>
              <a:t>request</a:t>
            </a:r>
            <a:r>
              <a:rPr lang="en-US" dirty="0"/>
              <a:t> to third party server if needed. This request is necessary if the Skills needs to fetch information from an external service. </a:t>
            </a:r>
            <a:br>
              <a:rPr lang="en-US" dirty="0"/>
            </a:br>
            <a:r>
              <a:rPr lang="en-US" i="1" dirty="0"/>
              <a:t>For example, Flash briefing skills need to interact with news website/server to fetch the latest headlines. From there, the Alexa service sends the response back to the Alexa and read it to the users.</a:t>
            </a:r>
          </a:p>
        </p:txBody>
      </p:sp>
      <p:sp>
        <p:nvSpPr>
          <p:cNvPr id="3" name="Footer Placeholder 2"/>
          <p:cNvSpPr>
            <a:spLocks noGrp="1"/>
          </p:cNvSpPr>
          <p:nvPr>
            <p:ph type="ftr" sz="quarter" idx="11"/>
          </p:nvPr>
        </p:nvSpPr>
        <p:spPr/>
        <p:txBody>
          <a:bodyPr/>
          <a:lstStyle/>
          <a:p>
            <a:r>
              <a:rPr lang="en-US"/>
              <a:t>Fulcrum Digital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101034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t>
            </a:r>
            <a:r>
              <a:rPr lang="en-US" dirty="0">
                <a:solidFill>
                  <a:srgbClr val="FFFF00"/>
                </a:solidFill>
                <a:effectLst>
                  <a:outerShdw blurRad="38100" dist="38100" dir="2700000" algn="tl">
                    <a:srgbClr val="000000">
                      <a:alpha val="43137"/>
                    </a:srgbClr>
                  </a:outerShdw>
                </a:effectLst>
              </a:rPr>
              <a:t>FD </a:t>
            </a:r>
            <a:r>
              <a:rPr lang="en-US" dirty="0"/>
              <a:t>benefit from developing an Alexa Skill? (Part I)</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18231" y="1479550"/>
            <a:ext cx="4129328" cy="3073400"/>
          </a:xfrm>
        </p:spPr>
      </p:pic>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sp>
        <p:nvSpPr>
          <p:cNvPr id="8" name="Content Placeholder 2"/>
          <p:cNvSpPr txBox="1">
            <a:spLocks/>
          </p:cNvSpPr>
          <p:nvPr/>
        </p:nvSpPr>
        <p:spPr>
          <a:xfrm>
            <a:off x="315710" y="2515817"/>
            <a:ext cx="844728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Digital assistants are quickly becoming a part of our lives. Amazon Alexa, Apple’s </a:t>
            </a:r>
            <a:r>
              <a:rPr lang="en-US" dirty="0" err="1"/>
              <a:t>HomePod</a:t>
            </a:r>
            <a:r>
              <a:rPr lang="en-US" dirty="0"/>
              <a:t>, Google Assistant, Microsoft Cortana, Samsung’s Bixby, and China’s </a:t>
            </a:r>
            <a:r>
              <a:rPr lang="en-US" dirty="0" err="1"/>
              <a:t>Chumenwenwen</a:t>
            </a:r>
            <a:r>
              <a:rPr lang="en-US" dirty="0"/>
              <a:t> and </a:t>
            </a:r>
            <a:r>
              <a:rPr lang="en-US" dirty="0" err="1"/>
              <a:t>Xiaoice</a:t>
            </a:r>
            <a:r>
              <a:rPr lang="en-US" dirty="0"/>
              <a:t> are just a few to mention.</a:t>
            </a:r>
          </a:p>
          <a:p>
            <a:r>
              <a:rPr lang="en-US" dirty="0"/>
              <a:t>Virtual assistants are fast becoming commonplace in the home through products like these, with more than 100 million Alexa-enabled devices having been sold till date.</a:t>
            </a:r>
          </a:p>
          <a:p>
            <a:r>
              <a:rPr lang="en-US" dirty="0"/>
              <a:t>Amazon has extended Alexa’s API so developers can build Alexa Skills, which are essentially third-party apps that take advantage of Alexa’s amazing capabilities.</a:t>
            </a:r>
          </a:p>
          <a:p>
            <a:endParaRPr lang="en-US" dirty="0"/>
          </a:p>
        </p:txBody>
      </p:sp>
    </p:spTree>
    <p:extLst>
      <p:ext uri="{BB962C8B-B14F-4D97-AF65-F5344CB8AC3E}">
        <p14:creationId xmlns:p14="http://schemas.microsoft.com/office/powerpoint/2010/main" val="4104216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t>
            </a:r>
            <a:r>
              <a:rPr lang="en-US" dirty="0">
                <a:solidFill>
                  <a:srgbClr val="FFFF00"/>
                </a:solidFill>
                <a:effectLst>
                  <a:outerShdw blurRad="38100" dist="38100" dir="2700000" algn="tl">
                    <a:srgbClr val="000000">
                      <a:alpha val="43137"/>
                    </a:srgbClr>
                  </a:outerShdw>
                </a:effectLst>
              </a:rPr>
              <a:t>FD </a:t>
            </a:r>
            <a:r>
              <a:rPr lang="en-US" dirty="0"/>
              <a:t>benefit from developing an Alexa Skill? (Part II)</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51878"/>
            <a:ext cx="4129328" cy="3073400"/>
          </a:xfrm>
        </p:spPr>
      </p:pic>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sp>
        <p:nvSpPr>
          <p:cNvPr id="8" name="Content Placeholder 2"/>
          <p:cNvSpPr txBox="1">
            <a:spLocks/>
          </p:cNvSpPr>
          <p:nvPr/>
        </p:nvSpPr>
        <p:spPr>
          <a:xfrm>
            <a:off x="3314700" y="2829976"/>
            <a:ext cx="8572500" cy="34163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r"/>
            <a:r>
              <a:rPr lang="en-US" dirty="0"/>
              <a:t>The Alexa Skills marketplace is rapidly growing, from 1,000 to 15,000 in just one year in the Alexa Skill Store, part of the reason that analysts estimate Alexa to become a $10 billion industry by 2020. For businesses, it’s time to get on board now to build with Alexa as it grows.</a:t>
            </a:r>
          </a:p>
          <a:p>
            <a:pPr algn="r"/>
            <a:r>
              <a:rPr lang="en-US" dirty="0"/>
              <a:t>And there will be fight over talent skilled in Alexa Skills and other voice-assistant technologies.</a:t>
            </a:r>
          </a:p>
          <a:p>
            <a:pPr algn="r"/>
            <a:r>
              <a:rPr lang="en-US" dirty="0"/>
              <a:t>With the expected meteoric growth, voice could become the primary way people interact with the internet in as little as 10–15 years. </a:t>
            </a:r>
          </a:p>
          <a:p>
            <a:pPr algn="r"/>
            <a:r>
              <a:rPr lang="en-US" dirty="0"/>
              <a:t>The unprecedented opportunities are appealing not only to the owners of smart devices.</a:t>
            </a:r>
          </a:p>
          <a:p>
            <a:pPr algn="r"/>
            <a:r>
              <a:rPr lang="en-US" dirty="0"/>
              <a:t>Having taken residence in millions of homes, Amazon and Google are paving the way for other brands that offer entertainment, information, goods, and services. </a:t>
            </a:r>
          </a:p>
          <a:p>
            <a:pPr algn="r"/>
            <a:endParaRPr lang="en-US" dirty="0"/>
          </a:p>
        </p:txBody>
      </p:sp>
    </p:spTree>
    <p:extLst>
      <p:ext uri="{BB962C8B-B14F-4D97-AF65-F5344CB8AC3E}">
        <p14:creationId xmlns:p14="http://schemas.microsoft.com/office/powerpoint/2010/main" val="2928391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t>
            </a:r>
            <a:r>
              <a:rPr lang="en-US" dirty="0">
                <a:solidFill>
                  <a:srgbClr val="FFFF00"/>
                </a:solidFill>
                <a:effectLst>
                  <a:outerShdw blurRad="38100" dist="38100" dir="2700000" algn="tl">
                    <a:srgbClr val="000000">
                      <a:alpha val="43137"/>
                    </a:srgbClr>
                  </a:outerShdw>
                </a:effectLst>
              </a:rPr>
              <a:t>FD </a:t>
            </a:r>
            <a:r>
              <a:rPr lang="en-US" dirty="0"/>
              <a:t>benefit from developing an Alexa Skill? (Part III)</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37431" y="2749550"/>
            <a:ext cx="3280069" cy="3073400"/>
          </a:xfrm>
        </p:spPr>
      </p:pic>
      <p:sp>
        <p:nvSpPr>
          <p:cNvPr id="4" name="Footer Placeholder 3"/>
          <p:cNvSpPr>
            <a:spLocks noGrp="1"/>
          </p:cNvSpPr>
          <p:nvPr>
            <p:ph type="ftr" sz="quarter" idx="11"/>
          </p:nvPr>
        </p:nvSpPr>
        <p:spPr/>
        <p:txBody>
          <a:bodyPr/>
          <a:lstStyle/>
          <a:p>
            <a:r>
              <a:rPr lang="en-US"/>
              <a:t>Fulcrum Digital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sp>
        <p:nvSpPr>
          <p:cNvPr id="8" name="Content Placeholder 2"/>
          <p:cNvSpPr txBox="1">
            <a:spLocks/>
          </p:cNvSpPr>
          <p:nvPr/>
        </p:nvSpPr>
        <p:spPr>
          <a:xfrm>
            <a:off x="315710" y="2515816"/>
            <a:ext cx="9600657" cy="387602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The first advantage is the vast market. Amazon Echo family commands almost 72% market share of current U.S. smart speakers. Loyal users will likely fill their houses with compatible devices. With a legion of connected fridges, door locks, thermostats, lamps, and other appliances that may use Alexa Voice Service API, the potential of Alexa brand market penetration is infinite.</a:t>
            </a:r>
          </a:p>
          <a:p>
            <a:r>
              <a:rPr lang="en-US" dirty="0"/>
              <a:t>Your investment in the technology is safe. With Alexa controlling such a huge percentage of the marketplace already, it’s likely to maintain that lead for some time. Choosing to develop an Alexa Skills (rather than for another voice platform) simplifies development from both the product strategy and technical development standpoints. Keeping things simple at first means you don’t need to develop for 3–4 platforms at one time. You can develop for Siri, Cortana and the Google Assistant later as necessitated by the market.</a:t>
            </a:r>
          </a:p>
          <a:p>
            <a:r>
              <a:rPr lang="en-US" dirty="0"/>
              <a:t>Promoting more efficient sorting and accurate matching in the marketplace, AI platforms will be simultaneously winning people’s trust and loyalty.</a:t>
            </a:r>
          </a:p>
          <a:p>
            <a:r>
              <a:rPr lang="en-US" dirty="0"/>
              <a:t>At the moment, Amazon has tremendous incentive to help companies succeed with Alexa Skills and offers strong customer support for Skills development. This level of support will be likely to dissipate as the market grows.</a:t>
            </a:r>
          </a:p>
          <a:p>
            <a:r>
              <a:rPr lang="en-US" dirty="0"/>
              <a:t>The Alexa Skills platform will grow more complex. As the technology matures, so will expectations for features and functionality. Getting in early and developing a basic Skill gives you the opportunity to learn without much consequence and iterate as you mature. Right now, you’re not expected to have a completely mature Skill. There’s time to evolve as Alexa’s technology evolves. This will change, just as it did for mobile apps.</a:t>
            </a:r>
          </a:p>
          <a:p>
            <a:r>
              <a:rPr lang="en-US" dirty="0"/>
              <a:t>With voice being relatively new, it’s an incredible opportunity to beat your competitors to market with a compelling consumer experience that can differentiate you in your industry. Getting ahead of the curve means you won’t be scrambling to figure things out after your competitors have already done so.</a:t>
            </a:r>
          </a:p>
          <a:p>
            <a:r>
              <a:rPr lang="en-US" dirty="0"/>
              <a:t>As an added bonus, the companies that are first to market will be acknowledged as innovators and may receive a substantial amount of positive media attention.</a:t>
            </a:r>
          </a:p>
        </p:txBody>
      </p:sp>
    </p:spTree>
    <p:extLst>
      <p:ext uri="{BB962C8B-B14F-4D97-AF65-F5344CB8AC3E}">
        <p14:creationId xmlns:p14="http://schemas.microsoft.com/office/powerpoint/2010/main" val="19843632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12994</TotalTime>
  <Words>3086</Words>
  <Application>Microsoft Office PowerPoint</Application>
  <PresentationFormat>Widescreen</PresentationFormat>
  <Paragraphs>303</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Century Gothic</vt:lpstr>
      <vt:lpstr>Wingdings 3</vt:lpstr>
      <vt:lpstr>Ion Boardroom</vt:lpstr>
      <vt:lpstr>Alexa Skills- Towards Building a Customized Personal Assistant</vt:lpstr>
      <vt:lpstr>Getting Started </vt:lpstr>
      <vt:lpstr>What is Alexa Skills?</vt:lpstr>
      <vt:lpstr>Alexa Features</vt:lpstr>
      <vt:lpstr>How Alexa Skills Work? (Part I)</vt:lpstr>
      <vt:lpstr>How Alexa Skills Work? (Part II)</vt:lpstr>
      <vt:lpstr>How does FD benefit from developing an Alexa Skill? (Part I)</vt:lpstr>
      <vt:lpstr>How does FD benefit from developing an Alexa Skill? (Part II)</vt:lpstr>
      <vt:lpstr>How does FD benefit from developing an Alexa Skill? (Part III)</vt:lpstr>
      <vt:lpstr>Demo: Proof-of-Concept</vt:lpstr>
      <vt:lpstr>Starting to build a Schedulify Skill: Checklist</vt:lpstr>
      <vt:lpstr>Starting to build a Schedulify Skill Example of available skills</vt:lpstr>
      <vt:lpstr>PowerPoint Presentation</vt:lpstr>
      <vt:lpstr>Working Environment: Cloud Computing</vt:lpstr>
      <vt:lpstr>JavaScript Basics:  Source-Code</vt:lpstr>
      <vt:lpstr>JavaScript Basics: JS101- Promises and Await Expressions in Async Functions- 2</vt:lpstr>
      <vt:lpstr>JavaScript Basics: JS101- Promises and Await Expressions in Async Functions- 2</vt:lpstr>
      <vt:lpstr>JavaScript Basics: JS101- Promises and Await Expressions in Async Functions- 3</vt:lpstr>
      <vt:lpstr>JavaScript Basics: JS101- Promises and Await Expressions in Async Functions- 4</vt:lpstr>
      <vt:lpstr>JavaScript Basics: JS101- Promises and Await Expressions in Async Functions - 5</vt:lpstr>
      <vt:lpstr>JavaScript Basics: Callback</vt:lpstr>
      <vt:lpstr>JavaScript Basics: Promises</vt:lpstr>
      <vt:lpstr>JavaScript Basics: Promises 2</vt:lpstr>
      <vt:lpstr>JavaScript Basics: Promises 3</vt:lpstr>
      <vt:lpstr>JavaScript Basics: Promises Hell</vt:lpstr>
      <vt:lpstr>JavaScript Basics: Await Expressions in Aync Functions</vt:lpstr>
      <vt:lpstr>PowerPoint Presentation</vt:lpstr>
      <vt:lpstr>AWS Lambda Basics Create Lambda Function</vt:lpstr>
      <vt:lpstr>AWS Lambda Basics Create Lambda Function</vt:lpstr>
      <vt:lpstr>AWS Lambda Basics Create Lambda Function</vt:lpstr>
      <vt:lpstr>AWS Lambda Basics Prepare Lambda test Event to Check connectivity</vt:lpstr>
      <vt:lpstr>AWS Lambda Basics Upgrade Lambda Function</vt:lpstr>
      <vt:lpstr>AWS Lambda Basics Testing &amp; Verification</vt:lpstr>
      <vt:lpstr>PowerPoint Presentation</vt:lpstr>
      <vt:lpstr>Starting to build a Schedulify Skill Designing a Voice Interaction Model</vt:lpstr>
      <vt:lpstr>Starting to build a Schedulify Skill Designing a Voice Interaction Model</vt:lpstr>
      <vt:lpstr>Starting to build a Schedulify Skill</vt:lpstr>
      <vt:lpstr>Starting to build a Schedulify Skill</vt:lpstr>
      <vt:lpstr>Starting to build a Schedulify Skill Configuration of Reda 1.0 Custom Skill on Dev Portal</vt:lpstr>
      <vt:lpstr>Starting to build a Schedulify Skill Request handlers, Response Objects and Builder in Lambda function for Alexa</vt:lpstr>
      <vt:lpstr>Starting to build a Schedulify Skill Reda bot introducing itself: On AWS Lambda</vt:lpstr>
      <vt:lpstr>Starting to build a Schedulify Skill Reda bot introducing itself: On AWS Lambda</vt:lpstr>
      <vt:lpstr>Starting to build a Schedulify Skill Reda bot introducing itself: On AWS Lambda</vt:lpstr>
      <vt:lpstr>Starting to build a Schedulify Skill Testing Reda Skill Bot</vt:lpstr>
      <vt:lpstr>Starting to build a Schedulify Skill Extending Lambda function to achieve first goal</vt:lpstr>
      <vt:lpstr>PowerPoint Presentation</vt:lpstr>
      <vt:lpstr>Starting to build a Schedulify Skill</vt:lpstr>
      <vt:lpstr>Next ..  Engage your customers with an Alexa skill</vt:lpstr>
      <vt:lpstr>Wrapping Up</vt:lpstr>
      <vt:lpstr>References</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Alexa Skills- Towards Building a Customized Personal Assistant</dc:title>
  <dc:creator>Mastouri, Reda</dc:creator>
  <cp:lastModifiedBy>Mastouri, Reda</cp:lastModifiedBy>
  <cp:revision>106</cp:revision>
  <dcterms:created xsi:type="dcterms:W3CDTF">2021-08-24T00:57:18Z</dcterms:created>
  <dcterms:modified xsi:type="dcterms:W3CDTF">2021-12-29T08:46:08Z</dcterms:modified>
</cp:coreProperties>
</file>